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9E3DD233-7D97-4825-BEDB-AB078F477EB8}">
          <p14:sldIdLst>
            <p14:sldId id="256"/>
            <p14:sldId id="257"/>
            <p14:sldId id="258"/>
            <p14:sldId id="259"/>
            <p14:sldId id="260"/>
            <p14:sldId id="261"/>
            <p14:sldId id="262"/>
            <p14:sldId id="263"/>
            <p14:sldId id="264"/>
            <p14:sldId id="265"/>
            <p14:sldId id="266"/>
            <p14:sldId id="267"/>
          </p14:sldIdLst>
        </p14:section>
        <p14:section name="Mục Chưa có tên" id="{B960EF7C-126F-48D8-A326-FF87A12A24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133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endParaRPr lang="vi-VN"/>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vi-VN"/>
          </a:p>
        </p:txBody>
      </p:sp>
      <p:sp>
        <p:nvSpPr>
          <p:cNvPr id="4" name="Chỗ dành sẵn cho Ngày tháng 3"/>
          <p:cNvSpPr>
            <a:spLocks noGrp="1"/>
          </p:cNvSpPr>
          <p:nvPr>
            <p:ph type="dt" sz="half" idx="10"/>
          </p:nvPr>
        </p:nvSpPr>
        <p:spPr/>
        <p:txBody>
          <a:bodyPr/>
          <a:lstStyle/>
          <a:p>
            <a:fld id="{D9EECB71-9CF0-4BC5-A3DA-631183F9F19B}"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D9EECB71-9CF0-4BC5-A3DA-631183F9F19B}"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vi-VN"/>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D9EECB71-9CF0-4BC5-A3DA-631183F9F19B}"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idx="1" hasCustomPrompt="1"/>
          </p:nvPr>
        </p:nvSpPr>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10"/>
          </p:nvPr>
        </p:nvSpPr>
        <p:spPr/>
        <p:txBody>
          <a:bodyPr/>
          <a:lstStyle/>
          <a:p>
            <a:fld id="{D9EECB71-9CF0-4BC5-A3DA-631183F9F19B}"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endParaRPr lang="vi-VN"/>
          </a:p>
        </p:txBody>
      </p:sp>
      <p:sp>
        <p:nvSpPr>
          <p:cNvPr id="4" name="Chỗ dành sẵn cho Ngày tháng 3"/>
          <p:cNvSpPr>
            <a:spLocks noGrp="1"/>
          </p:cNvSpPr>
          <p:nvPr>
            <p:ph type="dt" sz="half" idx="10"/>
          </p:nvPr>
        </p:nvSpPr>
        <p:spPr/>
        <p:txBody>
          <a:bodyPr/>
          <a:lstStyle/>
          <a:p>
            <a:fld id="{D9EECB71-9CF0-4BC5-A3DA-631183F9F19B}" type="datetimeFigureOut">
              <a:rPr lang="vi-VN" smtClean="0"/>
            </a:fld>
            <a:endParaRPr lang="vi-VN"/>
          </a:p>
        </p:txBody>
      </p:sp>
      <p:sp>
        <p:nvSpPr>
          <p:cNvPr id="5" name="Chỗ dành sẵn cho Chân trang 4"/>
          <p:cNvSpPr>
            <a:spLocks noGrp="1"/>
          </p:cNvSpPr>
          <p:nvPr>
            <p:ph type="ftr" sz="quarter" idx="11"/>
          </p:nvPr>
        </p:nvSpPr>
        <p:spPr/>
        <p:txBody>
          <a:bodyPr/>
          <a:lstStyle/>
          <a:p>
            <a:endParaRPr lang="vi-VN"/>
          </a:p>
        </p:txBody>
      </p:sp>
      <p:sp>
        <p:nvSpPr>
          <p:cNvPr id="6" name="Chỗ dành sẵn cho Số hiệu Bản chiếu 5"/>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Ngày tháng 4"/>
          <p:cNvSpPr>
            <a:spLocks noGrp="1"/>
          </p:cNvSpPr>
          <p:nvPr>
            <p:ph type="dt" sz="half" idx="10"/>
          </p:nvPr>
        </p:nvSpPr>
        <p:spPr/>
        <p:txBody>
          <a:bodyPr/>
          <a:lstStyle/>
          <a:p>
            <a:fld id="{D9EECB71-9CF0-4BC5-A3DA-631183F9F19B}"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endParaRPr lang="vi-VN"/>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endParaRPr lang="vi-VN"/>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7" name="Chỗ dành sẵn cho Ngày tháng 6"/>
          <p:cNvSpPr>
            <a:spLocks noGrp="1"/>
          </p:cNvSpPr>
          <p:nvPr>
            <p:ph type="dt" sz="half" idx="10"/>
          </p:nvPr>
        </p:nvSpPr>
        <p:spPr/>
        <p:txBody>
          <a:bodyPr/>
          <a:lstStyle/>
          <a:p>
            <a:fld id="{D9EECB71-9CF0-4BC5-A3DA-631183F9F19B}" type="datetimeFigureOut">
              <a:rPr lang="vi-VN" smtClean="0"/>
            </a:fld>
            <a:endParaRPr lang="vi-VN"/>
          </a:p>
        </p:txBody>
      </p:sp>
      <p:sp>
        <p:nvSpPr>
          <p:cNvPr id="8" name="Chỗ dành sẵn cho Chân trang 7"/>
          <p:cNvSpPr>
            <a:spLocks noGrp="1"/>
          </p:cNvSpPr>
          <p:nvPr>
            <p:ph type="ftr" sz="quarter" idx="11"/>
          </p:nvPr>
        </p:nvSpPr>
        <p:spPr/>
        <p:txBody>
          <a:bodyPr/>
          <a:lstStyle/>
          <a:p>
            <a:endParaRPr lang="vi-VN"/>
          </a:p>
        </p:txBody>
      </p:sp>
      <p:sp>
        <p:nvSpPr>
          <p:cNvPr id="9" name="Chỗ dành sẵn cho Số hiệu Bản chiếu 8"/>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vi-VN"/>
          </a:p>
        </p:txBody>
      </p:sp>
      <p:sp>
        <p:nvSpPr>
          <p:cNvPr id="3" name="Chỗ dành sẵn cho Ngày tháng 2"/>
          <p:cNvSpPr>
            <a:spLocks noGrp="1"/>
          </p:cNvSpPr>
          <p:nvPr>
            <p:ph type="dt" sz="half" idx="10"/>
          </p:nvPr>
        </p:nvSpPr>
        <p:spPr/>
        <p:txBody>
          <a:bodyPr/>
          <a:lstStyle/>
          <a:p>
            <a:fld id="{D9EECB71-9CF0-4BC5-A3DA-631183F9F19B}" type="datetimeFigureOut">
              <a:rPr lang="vi-VN" smtClean="0"/>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D9EECB71-9CF0-4BC5-A3DA-631183F9F19B}" type="datetimeFigureOut">
              <a:rPr lang="vi-VN" smtClean="0"/>
            </a:fld>
            <a:endParaRPr lang="vi-VN"/>
          </a:p>
        </p:txBody>
      </p:sp>
      <p:sp>
        <p:nvSpPr>
          <p:cNvPr id="3" name="Chỗ dành sẵn cho Chân trang 2"/>
          <p:cNvSpPr>
            <a:spLocks noGrp="1"/>
          </p:cNvSpPr>
          <p:nvPr>
            <p:ph type="ftr" sz="quarter" idx="11"/>
          </p:nvPr>
        </p:nvSpPr>
        <p:spPr/>
        <p:txBody>
          <a:bodyPr/>
          <a:lstStyle/>
          <a:p>
            <a:endParaRPr lang="vi-VN"/>
          </a:p>
        </p:txBody>
      </p:sp>
      <p:sp>
        <p:nvSpPr>
          <p:cNvPr id="4" name="Chỗ dành sẵn cho Số hiệu Bản chiếu 3"/>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D9EECB71-9CF0-4BC5-A3DA-631183F9F19B}"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vi-VN"/>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endParaRPr lang="vi-VN"/>
          </a:p>
        </p:txBody>
      </p:sp>
      <p:sp>
        <p:nvSpPr>
          <p:cNvPr id="5" name="Chỗ dành sẵn cho Ngày tháng 4"/>
          <p:cNvSpPr>
            <a:spLocks noGrp="1"/>
          </p:cNvSpPr>
          <p:nvPr>
            <p:ph type="dt" sz="half" idx="10"/>
          </p:nvPr>
        </p:nvSpPr>
        <p:spPr/>
        <p:txBody>
          <a:bodyPr/>
          <a:lstStyle/>
          <a:p>
            <a:fld id="{D9EECB71-9CF0-4BC5-A3DA-631183F9F19B}" type="datetimeFigureOut">
              <a:rPr lang="vi-VN" smtClean="0"/>
            </a:fld>
            <a:endParaRPr lang="vi-VN"/>
          </a:p>
        </p:txBody>
      </p:sp>
      <p:sp>
        <p:nvSpPr>
          <p:cNvPr id="6" name="Chỗ dành sẵn cho Chân trang 5"/>
          <p:cNvSpPr>
            <a:spLocks noGrp="1"/>
          </p:cNvSpPr>
          <p:nvPr>
            <p:ph type="ftr" sz="quarter" idx="11"/>
          </p:nvPr>
        </p:nvSpPr>
        <p:spPr/>
        <p:txBody>
          <a:bodyPr/>
          <a:lstStyle/>
          <a:p>
            <a:endParaRPr lang="vi-VN"/>
          </a:p>
        </p:txBody>
      </p:sp>
      <p:sp>
        <p:nvSpPr>
          <p:cNvPr id="7" name="Chỗ dành sẵn cho Số hiệu Bản chiếu 6"/>
          <p:cNvSpPr>
            <a:spLocks noGrp="1"/>
          </p:cNvSpPr>
          <p:nvPr>
            <p:ph type="sldNum" sz="quarter" idx="12"/>
          </p:nvPr>
        </p:nvSpPr>
        <p:spPr/>
        <p:txBody>
          <a:bodyPr/>
          <a:lstStyle/>
          <a:p>
            <a:fld id="{BD14FD45-F36B-45A9-B569-2C556D61DC3B}"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vi-VN"/>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endParaRPr lang="vi-VN"/>
          </a:p>
          <a:p>
            <a:pPr lvl="1"/>
            <a:r>
              <a:rPr lang="vi-VN"/>
              <a:t>Mức hai</a:t>
            </a:r>
            <a:endParaRPr lang="vi-VN"/>
          </a:p>
          <a:p>
            <a:pPr lvl="2"/>
            <a:r>
              <a:rPr lang="vi-VN"/>
              <a:t>Mức ba</a:t>
            </a:r>
            <a:endParaRPr lang="vi-VN"/>
          </a:p>
          <a:p>
            <a:pPr lvl="3"/>
            <a:r>
              <a:rPr lang="vi-VN"/>
              <a:t>Mức bốn</a:t>
            </a:r>
            <a:endParaRPr lang="vi-VN"/>
          </a:p>
          <a:p>
            <a:pPr lvl="4"/>
            <a:r>
              <a:rPr lang="vi-VN"/>
              <a:t>Mức năm</a:t>
            </a:r>
            <a:endParaRPr lang="vi-VN"/>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ECB71-9CF0-4BC5-A3DA-631183F9F19B}" type="datetimeFigureOut">
              <a:rPr lang="vi-VN" smtClean="0"/>
            </a:fld>
            <a:endParaRPr lang="vi-VN"/>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4FD45-F36B-45A9-B569-2C556D61DC3B}" type="slidenum">
              <a:rPr lang="vi-VN" smtClean="0"/>
            </a:fld>
            <a:endParaRPr lang="vi-V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jpe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em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437373" y="207963"/>
            <a:ext cx="9144000" cy="2387600"/>
          </a:xfrm>
        </p:spPr>
        <p:txBody>
          <a:bodyPr>
            <a:normAutofit fontScale="90000"/>
          </a:bodyPr>
          <a:lstStyle/>
          <a:p>
            <a:r>
              <a:rPr lang="vi-VN" b="1" i="0" dirty="0">
                <a:effectLst/>
                <a:latin typeface="Times New Roman" panose="02020603050405020304" pitchFamily="18" charset="0"/>
                <a:cs typeface="Times New Roman" panose="02020603050405020304" pitchFamily="18" charset="0"/>
              </a:rPr>
              <a:t>Trang </a:t>
            </a:r>
            <a:r>
              <a:rPr lang="vi-VN" b="1" i="0" dirty="0" err="1">
                <a:effectLst/>
                <a:latin typeface="Times New Roman" panose="02020603050405020304" pitchFamily="18" charset="0"/>
                <a:cs typeface="Times New Roman" panose="02020603050405020304" pitchFamily="18" charset="0"/>
              </a:rPr>
              <a:t>web</a:t>
            </a:r>
            <a:r>
              <a:rPr lang="vi-VN" b="1" i="0" dirty="0">
                <a:effectLst/>
                <a:latin typeface="Times New Roman" panose="02020603050405020304" pitchFamily="18" charset="0"/>
                <a:cs typeface="Times New Roman" panose="02020603050405020304" pitchFamily="18" charset="0"/>
              </a:rPr>
              <a:t> bán giày </a:t>
            </a:r>
            <a:r>
              <a:rPr lang="vi-VN" b="1" i="0" dirty="0" err="1">
                <a:effectLst/>
                <a:latin typeface="Times New Roman" panose="02020603050405020304" pitchFamily="18" charset="0"/>
                <a:cs typeface="Times New Roman" panose="02020603050405020304" pitchFamily="18" charset="0"/>
              </a:rPr>
              <a:t>Laragon</a:t>
            </a:r>
            <a:br>
              <a:rPr lang="vi-VN" b="1" i="0" dirty="0">
                <a:effectLst/>
                <a:latin typeface="Söhne"/>
              </a:rPr>
            </a:br>
            <a:endParaRPr lang="vi-VN" dirty="0"/>
          </a:p>
        </p:txBody>
      </p:sp>
      <p:sp>
        <p:nvSpPr>
          <p:cNvPr id="3" name="Tiêu đề phụ 2"/>
          <p:cNvSpPr>
            <a:spLocks noGrp="1"/>
          </p:cNvSpPr>
          <p:nvPr>
            <p:ph type="subTitle" idx="1"/>
          </p:nvPr>
        </p:nvSpPr>
        <p:spPr>
          <a:xfrm>
            <a:off x="1524000" y="2781701"/>
            <a:ext cx="9144000" cy="3436219"/>
          </a:xfrm>
        </p:spPr>
        <p:txBody>
          <a:bodyPr/>
          <a:lstStyle/>
          <a:p>
            <a:r>
              <a:rPr lang="vi-VN" dirty="0"/>
              <a:t>Nhóm 1 </a:t>
            </a:r>
            <a:endParaRPr lang="vi-VN" dirty="0"/>
          </a:p>
          <a:p>
            <a:r>
              <a:rPr lang="vi-VN" dirty="0"/>
              <a:t>Với s</a:t>
            </a:r>
            <a:r>
              <a:rPr lang="vi-VN" dirty="0"/>
              <a:t>ự tham gia của các thành viên </a:t>
            </a:r>
            <a:endParaRPr lang="vi-VN" dirty="0"/>
          </a:p>
          <a:p>
            <a:pPr algn="l"/>
            <a:r>
              <a:rPr lang="vi-VN" dirty="0"/>
              <a:t>1.Nguyễn Hòa Thành</a:t>
            </a:r>
            <a:endParaRPr lang="vi-VN" dirty="0"/>
          </a:p>
          <a:p>
            <a:pPr algn="l"/>
            <a:r>
              <a:rPr lang="vi-VN" dirty="0"/>
              <a:t>2.Đặng </a:t>
            </a:r>
            <a:r>
              <a:rPr lang="vi-VN" dirty="0" err="1"/>
              <a:t>Thùy</a:t>
            </a:r>
            <a:r>
              <a:rPr lang="vi-VN" dirty="0"/>
              <a:t> Ngân </a:t>
            </a:r>
            <a:endParaRPr lang="vi-VN" dirty="0"/>
          </a:p>
          <a:p>
            <a:pPr algn="l"/>
            <a:r>
              <a:rPr lang="vi-VN" dirty="0"/>
              <a:t>3.Hoàn Ngọc Tín</a:t>
            </a:r>
            <a:endParaRPr lang="vi-VN" dirty="0"/>
          </a:p>
          <a:p>
            <a:endParaRPr lang="vi-V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0"/>
            <a:ext cx="9144000" cy="1167063"/>
          </a:xfrm>
        </p:spPr>
        <p:txBody>
          <a:bodyPr>
            <a:normAutofit fontScale="90000"/>
          </a:bodyPr>
          <a:lstStyle/>
          <a:p>
            <a:r>
              <a:rPr lang="vi-VN" sz="2800" b="1" i="0" dirty="0">
                <a:effectLst/>
                <a:latin typeface="Times New Roman" panose="02020603050405020304" pitchFamily="18" charset="0"/>
                <a:cs typeface="Times New Roman" panose="02020603050405020304" pitchFamily="18" charset="0"/>
              </a:rPr>
              <a:t>Kết Luận</a:t>
            </a:r>
            <a:br>
              <a:rPr lang="vi-VN" b="1" i="0" dirty="0">
                <a:effectLst/>
                <a:latin typeface="Times New Roman" panose="02020603050405020304" pitchFamily="18" charset="0"/>
                <a:cs typeface="Times New Roman" panose="02020603050405020304" pitchFamily="18" charset="0"/>
              </a:rPr>
            </a:br>
            <a:endParaRPr lang="vi-VN" dirty="0">
              <a:latin typeface="Times New Roman" panose="02020603050405020304" pitchFamily="18" charset="0"/>
              <a:cs typeface="Times New Roman" panose="02020603050405020304" pitchFamily="18" charset="0"/>
            </a:endParaRPr>
          </a:p>
        </p:txBody>
      </p:sp>
      <p:sp>
        <p:nvSpPr>
          <p:cNvPr id="3" name="Tiêu đề phụ 2"/>
          <p:cNvSpPr>
            <a:spLocks noGrp="1"/>
          </p:cNvSpPr>
          <p:nvPr>
            <p:ph type="subTitle" idx="1"/>
          </p:nvPr>
        </p:nvSpPr>
        <p:spPr>
          <a:xfrm>
            <a:off x="0" y="435326"/>
            <a:ext cx="12192000" cy="6422673"/>
          </a:xfrm>
        </p:spPr>
        <p:txBody>
          <a:bodyPr>
            <a:normAutofit/>
          </a:bodyPr>
          <a:lstStyle/>
          <a:p>
            <a:pPr marL="342900" lvl="0" indent="-342900" algn="just">
              <a:lnSpc>
                <a:spcPct val="125000"/>
              </a:lnSpc>
              <a:spcAft>
                <a:spcPts val="800"/>
              </a:spcAft>
              <a:buSzPts val="1300"/>
              <a:buFont typeface="Arial" panose="020B0604020202020204" pitchFamily="34" charset="0"/>
              <a:buChar char="-"/>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sp>
        <p:nvSpPr>
          <p:cNvPr id="5" name="Hộp Văn bản 4"/>
          <p:cNvSpPr txBox="1"/>
          <p:nvPr/>
        </p:nvSpPr>
        <p:spPr>
          <a:xfrm>
            <a:off x="0" y="148975"/>
            <a:ext cx="11454063" cy="5939575"/>
          </a:xfrm>
          <a:prstGeom prst="rect">
            <a:avLst/>
          </a:prstGeom>
          <a:noFill/>
        </p:spPr>
        <p:txBody>
          <a:bodyPr wrap="square">
            <a:spAutoFit/>
          </a:bodyPr>
          <a:lstStyle/>
          <a:p>
            <a:pPr marL="342900" lvl="0" indent="-342900">
              <a:lnSpc>
                <a:spcPct val="107000"/>
              </a:lnSpc>
              <a:buFont typeface="+mj-lt"/>
              <a:buAutoNum type="arabicPeriod"/>
            </a:pP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KẾT QUẢ ĐẠT ĐƯỢC</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457200">
              <a:lnSpc>
                <a:spcPct val="107000"/>
              </a:lnSpc>
            </a:pPr>
            <a:r>
              <a:rPr lang="vi-VN" sz="1800" dirty="0">
                <a:solidFill>
                  <a:srgbClr val="374151"/>
                </a:solidFill>
                <a:effectLst/>
                <a:latin typeface="Times New Roman" panose="02020603050405020304" pitchFamily="18" charset="0"/>
                <a:ea typeface="Arial" panose="020B0604020202020204" pitchFamily="34" charset="0"/>
                <a:cs typeface="Times New Roman" panose="02020603050405020304" pitchFamily="18" charset="0"/>
              </a:rPr>
              <a:t>Trong quá trình thực hiện đề tài, em đã nỗ lực không ngừng để xây dựng và triển khai chương trình quản lý bán hàng cho cửa hàng giày dép. Dù thời gian có hạn, em đã đặt ra mục tiêu đạt được những kết quả đáng kể</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SzPts val="1300"/>
              <a:buFont typeface="Arial" panose="020B0604020202020204" pitchFamily="34" charset="0"/>
              <a:buChar char="-"/>
            </a:pPr>
            <a:r>
              <a:rPr lang="vi-VN" sz="1800" b="1" i="1" dirty="0">
                <a:effectLst/>
                <a:latin typeface="Times New Roman" panose="02020603050405020304" pitchFamily="18" charset="0"/>
                <a:ea typeface="Arial" panose="020B0604020202020204" pitchFamily="34" charset="0"/>
                <a:cs typeface="Times New Roman" panose="02020603050405020304" pitchFamily="18" charset="0"/>
              </a:rPr>
              <a:t>Về công nghệ:</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Em đã nắm bắt một số công nghệ thiết kế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web</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hàng đầu và triển khai chúng một cách thành công trong dự án của mình.</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Laravel</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Framework</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một cách hiệu quả, em đã khám phá và áp dụng các nguyên lý mô hình MVC và các ngôn ngữ như CSS, HTML,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Ajax</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Kế hoạch phát triển phần mềm của em đã được xây dựng cẩn thận, quản lý thời gian và tài nguyên một cách hợp lý.</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SzPts val="1300"/>
              <a:buFont typeface="Arial" panose="020B0604020202020204" pitchFamily="34" charset="0"/>
              <a:buChar char="-"/>
            </a:pPr>
            <a:r>
              <a:rPr lang="vi-VN" sz="1800" b="1" i="1" dirty="0">
                <a:effectLst/>
                <a:latin typeface="Times New Roman" panose="02020603050405020304" pitchFamily="18" charset="0"/>
                <a:ea typeface="Arial" panose="020B0604020202020204" pitchFamily="34" charset="0"/>
                <a:cs typeface="Times New Roman" panose="02020603050405020304" pitchFamily="18" charset="0"/>
              </a:rPr>
              <a:t>Về ứng dụng: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quản lý bán hàng giày dép của em đã đạt được một số thành tựu đáng chú ý:</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Giao diện người dùng thân thiện, tạo trải nghiệm mua sắm trực tuyến tốt nhất.</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Giới thiệu đến khách hàng các sản phẩm giày dép đa dạng và chất lượng, thúc đẩy quá trình mua sắm.</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Tính năng tra cứu mặt hàng giúp khách hàng dễ dàng tìm kiếm và chọn lựa sản phẩm.</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Khả năng đặt hàng trực tuyến giúp tối ưu hóa quá trình mua sắm, tiết kiệm thời gian cho khách hàng.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Quản lý đơn hàng, xuất hóa đơn và cập nhật thông tin về sản phẩm, nhà cung cấp một cách hiệu quả.</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591377" y="785479"/>
            <a:ext cx="9144000" cy="254050"/>
          </a:xfrm>
        </p:spPr>
        <p:txBody>
          <a:bodyPr>
            <a:normAutofit fontScale="90000"/>
          </a:bodyPr>
          <a:lstStyle/>
          <a:p>
            <a:br>
              <a:rPr lang="vi-VN" sz="1800" dirty="0">
                <a:effectLst/>
                <a:latin typeface="Arial" panose="020B0604020202020204" pitchFamily="34" charset="0"/>
                <a:ea typeface="Arial" panose="020B0604020202020204" pitchFamily="34" charset="0"/>
                <a:cs typeface="Times New Roman" panose="02020603050405020304" pitchFamily="18" charset="0"/>
              </a:rPr>
            </a:br>
            <a:endParaRPr lang="vi-VN" dirty="0"/>
          </a:p>
        </p:txBody>
      </p:sp>
      <p:sp>
        <p:nvSpPr>
          <p:cNvPr id="3" name="Tiêu đề phụ 2"/>
          <p:cNvSpPr>
            <a:spLocks noGrp="1"/>
          </p:cNvSpPr>
          <p:nvPr>
            <p:ph type="subTitle" idx="1"/>
          </p:nvPr>
        </p:nvSpPr>
        <p:spPr>
          <a:xfrm>
            <a:off x="0" y="490888"/>
            <a:ext cx="12192000" cy="6367112"/>
          </a:xfrm>
        </p:spPr>
        <p:txBody>
          <a:bodyPr>
            <a:normAutofit/>
          </a:bodyPr>
          <a:lstStyle/>
          <a:p>
            <a:pPr marL="854075">
              <a:lnSpc>
                <a:spcPct val="125000"/>
              </a:lnSpc>
              <a:spcAft>
                <a:spcPts val="800"/>
              </a:spcAf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sp>
        <p:nvSpPr>
          <p:cNvPr id="5" name="Hộp Văn bản 4"/>
          <p:cNvSpPr txBox="1"/>
          <p:nvPr/>
        </p:nvSpPr>
        <p:spPr>
          <a:xfrm>
            <a:off x="5900287" y="0"/>
            <a:ext cx="6121666" cy="6592510"/>
          </a:xfrm>
          <a:prstGeom prst="rect">
            <a:avLst/>
          </a:prstGeom>
          <a:noFill/>
        </p:spPr>
        <p:txBody>
          <a:bodyPr wrap="square">
            <a:spAutoFit/>
          </a:bodyPr>
          <a:lstStyle/>
          <a:p>
            <a:pPr marL="342900" lvl="0" indent="-342900">
              <a:lnSpc>
                <a:spcPct val="125000"/>
              </a:lnSpc>
              <a:buFont typeface="+mj-lt"/>
              <a:buAutoNum type="arabicPeriod"/>
            </a:pP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HƯỚNG PHÁT TRIỂN</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25000"/>
              </a:lnSpc>
              <a:spcAft>
                <a:spcPts val="800"/>
              </a:spcAft>
              <a:buSzPts val="1300"/>
              <a:buFont typeface="Arial" panose="020B0604020202020204" pitchFamily="34" charset="0"/>
              <a:buChar char="-"/>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Hoàn thiện thêm các chức năng đang còn hạn chế của hệ thống.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1500"/>
              </a:spcBef>
              <a:spcAft>
                <a:spcPts val="150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Để cải thiện và phát triển hệ thống, em đề xuất một số hướng phát triển tiếp theo:</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Hoàn thiện chức năng và giảm thiểu hạn chế của hệ thống.</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Thêm tính năng thanh toán trực tuyến qua thẻ ATM, tăng tính thuận tiện cho khách hàng.</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Tối ưu hóa hiệu suất của hệ thống để đáp ứng yêu cầu về tốc độ tải trang.</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Mở rộng hệ thống để phục vụ các doanh nghiệp, trường học có nhu cầu mua sắm lớn.</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Tìm kiếm giải pháp sáng tạo để nâng cao trải nghiệm người dùng và tăng tính độc đáo của hệ thống.</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1500"/>
              </a:spcBef>
              <a:spcAft>
                <a:spcPts val="80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Hy vọng rằng những đề xuất trên sẽ đóng góp vào việc phát triển bền vững của dự án trong tương lai.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25000"/>
              </a:lnSpc>
              <a:spcAft>
                <a:spcPts val="800"/>
              </a:spcAft>
              <a:buSzPts val="1300"/>
              <a:buFont typeface="Arial" panose="020B0604020202020204" pitchFamily="34" charset="0"/>
              <a:buChar char="-"/>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7" name="Hộp Văn bản 6"/>
          <p:cNvSpPr txBox="1"/>
          <p:nvPr/>
        </p:nvSpPr>
        <p:spPr>
          <a:xfrm>
            <a:off x="65773" y="117677"/>
            <a:ext cx="5574631" cy="4405052"/>
          </a:xfrm>
          <a:prstGeom prst="rect">
            <a:avLst/>
          </a:prstGeom>
          <a:noFill/>
        </p:spPr>
        <p:txBody>
          <a:bodyPr wrap="square">
            <a:spAutoFit/>
          </a:bodyPr>
          <a:lstStyle/>
          <a:p>
            <a:pPr marL="342900" lvl="0" indent="-342900">
              <a:lnSpc>
                <a:spcPct val="107000"/>
              </a:lnSpc>
              <a:spcAft>
                <a:spcPts val="800"/>
              </a:spcAft>
              <a:buFont typeface="+mj-lt"/>
              <a:buAutoNum type="arabicPeriod"/>
            </a:pPr>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HẠN CHẾ</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1500"/>
              </a:spcBef>
              <a:spcAft>
                <a:spcPts val="1500"/>
              </a:spcAf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Tuy nhiên, trong quá trình thực hiện, em cũng nhận thức được những hạn chế sau:</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Khả năng tương tác với thực tế còn hạn chế, đặc biệt là trong việc thu thập dữ liệu từ cửa hàng thực tế.</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Thời gian hạn chế đã làm ảnh hưởng đến việc giải quyết một số vấn đề hoặc tối ưu hóa các chức năng.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300"/>
              <a:buFont typeface="Arial" panose="020B0604020202020204" pitchFamily="34" charset="0"/>
              <a:buChar char="-"/>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mới chỉ đáp ứng nhu cầu của cửa hàng quy mô nhỏ, chưa đủ mạnh mẽ để đáp ứng các yêu cầu của các cửa hàng lớn với quy trình nghiệp vụ phức tạp.</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r>
              <a:rPr lang="vi-VN" sz="1800" dirty="0">
                <a:solidFill>
                  <a:srgbClr val="374151"/>
                </a:solidFill>
                <a:effectLst/>
                <a:latin typeface="Times New Roman" panose="02020603050405020304" pitchFamily="18" charset="0"/>
                <a:ea typeface="Times New Roman" panose="02020603050405020304" pitchFamily="18" charset="0"/>
              </a:rPr>
              <a:t>Một số chức năng vẫn chỉ đáp ứng một phần nhỏ yêu cầu của người dùng, còn thiếu sự sáng tạo và đột phá.</a:t>
            </a:r>
            <a:endParaRPr lang="vi-V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65773" y="484893"/>
            <a:ext cx="12126227" cy="2710694"/>
          </a:xfrm>
        </p:spPr>
        <p:txBody>
          <a:bodyPr>
            <a:normAutofit/>
          </a:bodyPr>
          <a:lstStyle/>
          <a:p>
            <a:br>
              <a:rPr lang="vi-VN" sz="1800" dirty="0">
                <a:effectLst/>
                <a:latin typeface="Arial" panose="020B0604020202020204" pitchFamily="34" charset="0"/>
                <a:ea typeface="Arial" panose="020B0604020202020204" pitchFamily="34" charset="0"/>
                <a:cs typeface="Times New Roman" panose="02020603050405020304" pitchFamily="18" charset="0"/>
              </a:rPr>
            </a:br>
            <a:endParaRPr lang="vi-VN" dirty="0"/>
          </a:p>
        </p:txBody>
      </p:sp>
      <p:sp>
        <p:nvSpPr>
          <p:cNvPr id="3" name="Tiêu đề phụ 2"/>
          <p:cNvSpPr>
            <a:spLocks noGrp="1"/>
          </p:cNvSpPr>
          <p:nvPr>
            <p:ph type="subTitle" idx="1"/>
          </p:nvPr>
        </p:nvSpPr>
        <p:spPr>
          <a:xfrm>
            <a:off x="-2733699" y="2998300"/>
            <a:ext cx="4293580" cy="3628694"/>
          </a:xfrm>
        </p:spPr>
        <p:txBody>
          <a:bodyPr>
            <a:normAutofit/>
          </a:bodyPr>
          <a:lstStyle/>
          <a:p>
            <a:pPr marL="854075">
              <a:lnSpc>
                <a:spcPct val="125000"/>
              </a:lnSpc>
              <a:spcAft>
                <a:spcPts val="800"/>
              </a:spcAft>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r>
              <a:rPr lang="vi-VN" dirty="0"/>
              <a:t> 	</a:t>
            </a:r>
            <a:endParaRPr lang="vi-VN" dirty="0"/>
          </a:p>
        </p:txBody>
      </p:sp>
      <p:sp>
        <p:nvSpPr>
          <p:cNvPr id="5" name="Hộp Văn bản 4"/>
          <p:cNvSpPr txBox="1"/>
          <p:nvPr/>
        </p:nvSpPr>
        <p:spPr>
          <a:xfrm>
            <a:off x="5900287" y="0"/>
            <a:ext cx="6121666" cy="405817"/>
          </a:xfrm>
          <a:prstGeom prst="rect">
            <a:avLst/>
          </a:prstGeom>
          <a:noFill/>
        </p:spPr>
        <p:txBody>
          <a:bodyPr wrap="square">
            <a:spAutoFit/>
          </a:bodyPr>
          <a:lstStyle/>
          <a:p>
            <a:pPr lvl="0" algn="just">
              <a:lnSpc>
                <a:spcPct val="125000"/>
              </a:lnSpc>
              <a:spcAft>
                <a:spcPts val="800"/>
              </a:spcAft>
              <a:buSzPts val="1300"/>
            </a:pPr>
            <a:r>
              <a:rPr lang="vi-VN" sz="1800" dirty="0">
                <a:effectLst/>
                <a:latin typeface="Times New Roman" panose="02020603050405020304" pitchFamily="18" charset="0"/>
                <a:ea typeface="Arial" panose="020B0604020202020204" pitchFamily="34" charset="0"/>
                <a:cs typeface="Times New Roman" panose="02020603050405020304" pitchFamily="18" charset="0"/>
              </a:rPr>
              <a:t> </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7" name="Hộp Văn bản 6"/>
          <p:cNvSpPr txBox="1"/>
          <p:nvPr/>
        </p:nvSpPr>
        <p:spPr>
          <a:xfrm>
            <a:off x="155609" y="484893"/>
            <a:ext cx="5574631" cy="2152015"/>
          </a:xfrm>
          <a:prstGeom prst="rect">
            <a:avLst/>
          </a:prstGeom>
          <a:noFill/>
        </p:spPr>
        <p:txBody>
          <a:bodyPr wrap="square">
            <a:spAutoFit/>
          </a:bodyPr>
          <a:lstStyle/>
          <a:p>
            <a:pPr lvl="0">
              <a:lnSpc>
                <a:spcPct val="107000"/>
              </a:lnSpc>
              <a:spcAft>
                <a:spcPts val="800"/>
              </a:spcAft>
            </a:pPr>
            <a:r>
              <a:rPr lang="vi-VN" dirty="0"/>
              <a:t>Mọi tắt mắc vui lòng liên hệ như sao :</a:t>
            </a:r>
            <a:endParaRPr lang="vi-VN" dirty="0"/>
          </a:p>
          <a:p>
            <a:r>
              <a:rPr lang="vi-VN" dirty="0"/>
              <a:t>Nhóm 1 </a:t>
            </a:r>
            <a:endParaRPr lang="vi-VN" dirty="0"/>
          </a:p>
          <a:p>
            <a:r>
              <a:rPr lang="vi-VN" dirty="0"/>
              <a:t>Với sợ tham gia của các thành viên </a:t>
            </a:r>
            <a:endParaRPr lang="vi-VN" dirty="0"/>
          </a:p>
          <a:p>
            <a:pPr algn="l"/>
            <a:r>
              <a:rPr lang="vi-VN" dirty="0"/>
              <a:t>1.Nguyễn Hòa Thành</a:t>
            </a:r>
            <a:endParaRPr lang="vi-VN" dirty="0"/>
          </a:p>
          <a:p>
            <a:pPr algn="l"/>
            <a:r>
              <a:rPr lang="vi-VN" dirty="0"/>
              <a:t>2.Đặng </a:t>
            </a:r>
            <a:r>
              <a:rPr lang="vi-VN" dirty="0" err="1"/>
              <a:t>Thùy</a:t>
            </a:r>
            <a:r>
              <a:rPr lang="vi-VN" dirty="0"/>
              <a:t> Ngân </a:t>
            </a:r>
            <a:endParaRPr lang="vi-VN" dirty="0"/>
          </a:p>
          <a:p>
            <a:pPr algn="l"/>
            <a:r>
              <a:rPr lang="vi-VN" dirty="0"/>
              <a:t>3.Hoàn Ngọc Tín</a:t>
            </a:r>
            <a:endParaRPr lang="vi-VN" dirty="0"/>
          </a:p>
          <a:p>
            <a:pPr algn="l"/>
            <a:endParaRPr lang="vi-VN" dirty="0"/>
          </a:p>
        </p:txBody>
      </p:sp>
      <p:sp>
        <p:nvSpPr>
          <p:cNvPr id="6" name="Hộp Văn bản 5"/>
          <p:cNvSpPr txBox="1"/>
          <p:nvPr/>
        </p:nvSpPr>
        <p:spPr>
          <a:xfrm>
            <a:off x="5569017" y="0"/>
            <a:ext cx="6097604" cy="368300"/>
          </a:xfrm>
          <a:prstGeom prst="rect">
            <a:avLst/>
          </a:prstGeom>
          <a:noFill/>
        </p:spPr>
        <p:txBody>
          <a:bodyPr wrap="square">
            <a:spAutoFit/>
          </a:bodyPr>
          <a:lstStyle/>
          <a:p>
            <a:pPr algn="l"/>
            <a:r>
              <a:rPr lang="vi-VN" b="1" i="0" dirty="0">
                <a:effectLst/>
                <a:latin typeface="Times New Roman" panose="02020603050405020304" pitchFamily="18" charset="0"/>
                <a:cs typeface="Times New Roman" panose="02020603050405020304" pitchFamily="18" charset="0"/>
              </a:rPr>
              <a:t>Liên Hệ</a:t>
            </a:r>
            <a:endParaRPr lang="vi-VN" b="1" i="0" dirty="0">
              <a:effectLst/>
              <a:latin typeface="Times New Roman" panose="02020603050405020304" pitchFamily="18" charset="0"/>
              <a:cs typeface="Times New Roman" panose="02020603050405020304" pitchFamily="18" charset="0"/>
            </a:endParaRPr>
          </a:p>
        </p:txBody>
      </p:sp>
      <p:sp>
        <p:nvSpPr>
          <p:cNvPr id="9" name="Hộp Văn bản 8"/>
          <p:cNvSpPr txBox="1"/>
          <p:nvPr/>
        </p:nvSpPr>
        <p:spPr>
          <a:xfrm>
            <a:off x="6094396" y="521378"/>
            <a:ext cx="6097604" cy="646331"/>
          </a:xfrm>
          <a:prstGeom prst="rect">
            <a:avLst/>
          </a:prstGeom>
          <a:noFill/>
        </p:spPr>
        <p:txBody>
          <a:bodyPr wrap="square">
            <a:spAutoFit/>
          </a:bodyPr>
          <a:lstStyle/>
          <a:p>
            <a:r>
              <a:rPr lang="vi-VN" dirty="0"/>
              <a:t>https://drive.google.com/file/d/1lRelzM3N6aSJl-0VxVfSlRjF7sMC4OcT/view</a:t>
            </a:r>
            <a:endParaRPr lang="vi-VN" dirty="0"/>
          </a:p>
        </p:txBody>
      </p:sp>
      <p:pic>
        <p:nvPicPr>
          <p:cNvPr id="3074" name="Picture 2" descr="LƯU NGAY 99+ Ảnh Meme Cảm Ơn CƯỜI RỤNG RỐ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50054" y="1493692"/>
            <a:ext cx="4791075" cy="472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ổng hợp hình ảnh cute bắn tim từ các trang mạng xã hộ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10" y="2949543"/>
            <a:ext cx="3908457" cy="3908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0" y="0"/>
            <a:ext cx="12192000" cy="567891"/>
          </a:xfrm>
        </p:spPr>
        <p:txBody>
          <a:bodyPr>
            <a:normAutofit fontScale="90000"/>
          </a:bodyPr>
          <a:lstStyle/>
          <a:p>
            <a:r>
              <a:rPr lang="vi-VN" sz="3600" b="0" i="0" dirty="0">
                <a:solidFill>
                  <a:srgbClr val="374151"/>
                </a:solidFill>
                <a:effectLst/>
                <a:latin typeface="Times New Roman" panose="02020603050405020304" pitchFamily="18" charset="0"/>
                <a:cs typeface="Times New Roman" panose="02020603050405020304" pitchFamily="18" charset="0"/>
              </a:rPr>
              <a:t>K</a:t>
            </a:r>
            <a:r>
              <a:rPr lang="vi-VN" sz="3600" b="0" i="0" dirty="0">
                <a:solidFill>
                  <a:srgbClr val="374151"/>
                </a:solidFill>
                <a:effectLst/>
                <a:latin typeface="Times New Roman" panose="02020603050405020304" pitchFamily="18" charset="0"/>
                <a:cs typeface="Times New Roman" panose="02020603050405020304" pitchFamily="18" charset="0"/>
              </a:rPr>
              <a:t>hám phá Phong cách mới với </a:t>
            </a:r>
            <a:r>
              <a:rPr lang="vi-VN" sz="3600" b="0" i="0" dirty="0" err="1">
                <a:solidFill>
                  <a:srgbClr val="374151"/>
                </a:solidFill>
                <a:effectLst/>
                <a:latin typeface="Times New Roman" panose="02020603050405020304" pitchFamily="18" charset="0"/>
                <a:cs typeface="Times New Roman" panose="02020603050405020304" pitchFamily="18" charset="0"/>
              </a:rPr>
              <a:t>Laragon</a:t>
            </a:r>
            <a:r>
              <a:rPr lang="vi-VN" sz="3600" b="0" i="0" dirty="0">
                <a:solidFill>
                  <a:srgbClr val="374151"/>
                </a:solidFill>
                <a:effectLst/>
                <a:latin typeface="Times New Roman" panose="02020603050405020304" pitchFamily="18" charset="0"/>
                <a:cs typeface="Times New Roman" panose="02020603050405020304" pitchFamily="18" charset="0"/>
              </a:rPr>
              <a:t> </a:t>
            </a:r>
            <a:r>
              <a:rPr lang="vi-VN" sz="3600" b="0" i="0" dirty="0" err="1">
                <a:solidFill>
                  <a:srgbClr val="374151"/>
                </a:solidFill>
                <a:effectLst/>
                <a:latin typeface="Times New Roman" panose="02020603050405020304" pitchFamily="18" charset="0"/>
                <a:cs typeface="Times New Roman" panose="02020603050405020304" pitchFamily="18" charset="0"/>
              </a:rPr>
              <a:t>Shoes</a:t>
            </a:r>
            <a:endParaRPr lang="vi-VN" sz="3600" dirty="0">
              <a:latin typeface="Times New Roman" panose="02020603050405020304" pitchFamily="18" charset="0"/>
              <a:cs typeface="Times New Roman" panose="02020603050405020304" pitchFamily="18" charset="0"/>
            </a:endParaRPr>
          </a:p>
        </p:txBody>
      </p:sp>
      <p:sp>
        <p:nvSpPr>
          <p:cNvPr id="3" name="Tiêu đề phụ 2"/>
          <p:cNvSpPr>
            <a:spLocks noGrp="1"/>
          </p:cNvSpPr>
          <p:nvPr>
            <p:ph type="subTitle" idx="1"/>
          </p:nvPr>
        </p:nvSpPr>
        <p:spPr>
          <a:xfrm>
            <a:off x="-67377" y="664143"/>
            <a:ext cx="12259377" cy="6193857"/>
          </a:xfrm>
        </p:spPr>
        <p:txBody>
          <a:bodyPr/>
          <a:lstStyle/>
          <a:p>
            <a:endParaRPr lang="vi-VN" dirty="0"/>
          </a:p>
          <a:p>
            <a:r>
              <a:rPr lang="vi-VN" dirty="0"/>
              <a:t>			</a:t>
            </a:r>
            <a:endParaRPr lang="vi-VN" dirty="0"/>
          </a:p>
          <a:p>
            <a:endParaRPr lang="vi-VN" dirty="0"/>
          </a:p>
          <a:p>
            <a:endParaRPr lang="vi-VN" dirty="0"/>
          </a:p>
          <a:p>
            <a:endParaRPr lang="vi-VN" dirty="0"/>
          </a:p>
          <a:p>
            <a:endParaRPr lang="vi-VN" dirty="0"/>
          </a:p>
          <a:p>
            <a:endParaRPr lang="vi-VN" dirty="0"/>
          </a:p>
          <a:p>
            <a:endParaRPr lang="vi-VN" dirty="0"/>
          </a:p>
          <a:p>
            <a:endParaRPr lang="vi-VN" dirty="0"/>
          </a:p>
          <a:p>
            <a:endParaRPr lang="vi-VN" b="1" dirty="0"/>
          </a:p>
        </p:txBody>
      </p:sp>
      <p:pic>
        <p:nvPicPr>
          <p:cNvPr id="7" name="Hình ảnh 6"/>
          <p:cNvPicPr>
            <a:picLocks noChangeAspect="1"/>
          </p:cNvPicPr>
          <p:nvPr/>
        </p:nvPicPr>
        <p:blipFill>
          <a:blip r:embed="rId1"/>
          <a:stretch>
            <a:fillRect/>
          </a:stretch>
        </p:blipFill>
        <p:spPr>
          <a:xfrm>
            <a:off x="0" y="664143"/>
            <a:ext cx="6352674" cy="3744227"/>
          </a:xfrm>
          <a:prstGeom prst="rect">
            <a:avLst/>
          </a:prstGeom>
        </p:spPr>
      </p:pic>
      <p:pic>
        <p:nvPicPr>
          <p:cNvPr id="9" name="Hình ảnh 8"/>
          <p:cNvPicPr>
            <a:picLocks noChangeAspect="1"/>
          </p:cNvPicPr>
          <p:nvPr/>
        </p:nvPicPr>
        <p:blipFill>
          <a:blip r:embed="rId2"/>
          <a:stretch>
            <a:fillRect/>
          </a:stretch>
        </p:blipFill>
        <p:spPr>
          <a:xfrm>
            <a:off x="5188017" y="3079036"/>
            <a:ext cx="7003983" cy="3778964"/>
          </a:xfrm>
          <a:prstGeom prst="rect">
            <a:avLst/>
          </a:prstGeom>
        </p:spPr>
      </p:pic>
      <p:pic>
        <p:nvPicPr>
          <p:cNvPr id="11" name="Hình ảnh 10"/>
          <p:cNvPicPr>
            <a:picLocks noChangeAspect="1"/>
          </p:cNvPicPr>
          <p:nvPr/>
        </p:nvPicPr>
        <p:blipFill>
          <a:blip r:embed="rId3"/>
          <a:stretch>
            <a:fillRect/>
          </a:stretch>
        </p:blipFill>
        <p:spPr>
          <a:xfrm>
            <a:off x="6375497" y="484251"/>
            <a:ext cx="5713834" cy="2743205"/>
          </a:xfrm>
          <a:prstGeom prst="rect">
            <a:avLst/>
          </a:prstGeom>
        </p:spPr>
      </p:pic>
      <p:pic>
        <p:nvPicPr>
          <p:cNvPr id="13" name="Hình ảnh 12"/>
          <p:cNvPicPr>
            <a:picLocks noChangeAspect="1"/>
          </p:cNvPicPr>
          <p:nvPr/>
        </p:nvPicPr>
        <p:blipFill>
          <a:blip r:embed="rId4"/>
          <a:stretch>
            <a:fillRect/>
          </a:stretch>
        </p:blipFill>
        <p:spPr>
          <a:xfrm>
            <a:off x="-90200" y="4408370"/>
            <a:ext cx="5301040" cy="24496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0" y="1"/>
            <a:ext cx="12192000" cy="606392"/>
          </a:xfrm>
        </p:spPr>
        <p:txBody>
          <a:bodyPr>
            <a:normAutofit fontScale="90000"/>
          </a:bodyPr>
          <a:lstStyle/>
          <a:p>
            <a:r>
              <a:rPr lang="vi-VN" sz="2800" b="1" i="0" dirty="0">
                <a:effectLst/>
                <a:latin typeface="Times New Roman" panose="02020603050405020304" pitchFamily="18" charset="0"/>
                <a:cs typeface="Times New Roman" panose="02020603050405020304" pitchFamily="18" charset="0"/>
              </a:rPr>
              <a:t>Giới Thiệu</a:t>
            </a:r>
            <a:br>
              <a:rPr lang="vi-VN" sz="1400" b="1" i="0" dirty="0">
                <a:effectLst/>
                <a:latin typeface="Söhne"/>
              </a:rPr>
            </a:br>
            <a:endParaRPr lang="vi-VN" sz="1400" dirty="0"/>
          </a:p>
        </p:txBody>
      </p:sp>
      <p:sp>
        <p:nvSpPr>
          <p:cNvPr id="3" name="Tiêu đề phụ 2"/>
          <p:cNvSpPr>
            <a:spLocks noGrp="1"/>
          </p:cNvSpPr>
          <p:nvPr>
            <p:ph type="subTitle" idx="1"/>
          </p:nvPr>
        </p:nvSpPr>
        <p:spPr>
          <a:xfrm>
            <a:off x="0" y="125128"/>
            <a:ext cx="12192000" cy="6651057"/>
          </a:xfrm>
        </p:spPr>
        <p:txBody>
          <a:bodyPr/>
          <a:lstStyle/>
          <a:p>
            <a:pPr marL="342900" lvl="0" indent="-342900" algn="l">
              <a:lnSpc>
                <a:spcPct val="107000"/>
              </a:lnSpc>
              <a:spcAft>
                <a:spcPts val="800"/>
              </a:spcAft>
              <a:buFont typeface="+mj-lt"/>
              <a:buAutoNum type="arabicPeriod"/>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ĐẶT VẤN ĐỀ </a:t>
            </a:r>
            <a:endParaRPr lang="vi-VN" sz="1800" dirty="0">
              <a:solidFill>
                <a:srgbClr val="374151"/>
              </a:solidFill>
              <a:latin typeface="Arial" panose="020B0604020202020204" pitchFamily="34" charset="0"/>
              <a:ea typeface="Times New Roman" panose="02020603050405020304" pitchFamily="18" charset="0"/>
              <a:cs typeface="Times New Roman" panose="02020603050405020304" pitchFamily="18" charset="0"/>
            </a:endParaRPr>
          </a:p>
          <a:p>
            <a:pPr lvl="0" algn="l">
              <a:lnSpc>
                <a:spcPct val="107000"/>
              </a:lnSpc>
              <a:spcAft>
                <a:spcPts val="800"/>
              </a:spcAft>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Trong thời kỳ gần đây, với sự tăng cường về ý thức an toàn vệ sinh và chất lượng sản phẩm, ngành công nghiệp giày dép đã chứng kiến sự xuất hiện của nhiều cửa hàng chuyên cung cấp giày dép chất lượng. Mô hình kinh doanh này đã thu hút sự quan tâm và ủng hộ từ phía người tiêu dùng, dẫn đến sự mở rộng của mạng lưới cửa hàng bán lẻ giày dép.</a:t>
            </a:r>
            <a:endParaRPr lang="vi-VN" sz="1800" dirty="0">
              <a:effectLst/>
              <a:latin typeface="Arial" panose="020B0604020202020204" pitchFamily="34" charset="0"/>
              <a:ea typeface="Arial" panose="020B0604020202020204" pitchFamily="34" charset="0"/>
              <a:cs typeface="Times New Roman" panose="02020603050405020304" pitchFamily="18" charset="0"/>
            </a:endParaRPr>
          </a:p>
          <a:p>
            <a:endParaRPr lang="vi-VN" dirty="0"/>
          </a:p>
        </p:txBody>
      </p:sp>
      <p:sp>
        <p:nvSpPr>
          <p:cNvPr id="7" name="Hộp Văn bản 6"/>
          <p:cNvSpPr txBox="1"/>
          <p:nvPr/>
        </p:nvSpPr>
        <p:spPr>
          <a:xfrm>
            <a:off x="0" y="1497406"/>
            <a:ext cx="7057724" cy="2348015"/>
          </a:xfrm>
          <a:prstGeom prst="rect">
            <a:avLst/>
          </a:prstGeom>
          <a:noFill/>
        </p:spPr>
        <p:txBody>
          <a:bodyPr wrap="square">
            <a:spAutoFit/>
          </a:bodyPr>
          <a:lstStyle/>
          <a:p>
            <a:pPr>
              <a:lnSpc>
                <a:spcPct val="107000"/>
              </a:lnSpc>
              <a:spcAft>
                <a:spcPts val="800"/>
              </a:spcAft>
            </a:pPr>
            <a:r>
              <a:rPr lang="vi-VN" sz="2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MỤC TIÊU ĐỀ TÀI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16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hạn chế trên, đề tài "Xây dựng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mua bán giày dép tại cửa hàng giày chất lượng" được đề xuất nhằm giải quyết những vấn đề này. Mục tiêu của đề tài là xây dựng một hệ thống mua sắm trực tuyến giày dép linh hoạt, hiệu quả, và tương tác tốt với cả người bán và người mua. Các chức năng cần thiết sẽ được phát triển và bổ sung để cải thiện trải nghiệm mua sắm và quản lý đơn hàng.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pic>
        <p:nvPicPr>
          <p:cNvPr id="1026" name="Picture 2" descr="Dép lê cu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57724" y="1723479"/>
            <a:ext cx="2309662" cy="2247069"/>
          </a:xfrm>
          <a:prstGeom prst="rect">
            <a:avLst/>
          </a:prstGeom>
          <a:noFill/>
          <a:extLst>
            <a:ext uri="{909E8E84-426E-40DD-AFC4-6F175D3DCCD1}">
              <a14:hiddenFill xmlns:a14="http://schemas.microsoft.com/office/drawing/2010/main">
                <a:solidFill>
                  <a:srgbClr val="FFFFFF"/>
                </a:solidFill>
              </a14:hiddenFill>
            </a:ext>
          </a:extLst>
        </p:spPr>
      </p:pic>
      <p:sp>
        <p:nvSpPr>
          <p:cNvPr id="9" name="Hộp Văn bản 8"/>
          <p:cNvSpPr txBox="1"/>
          <p:nvPr/>
        </p:nvSpPr>
        <p:spPr>
          <a:xfrm>
            <a:off x="0" y="3685799"/>
            <a:ext cx="12192000" cy="3129014"/>
          </a:xfrm>
          <a:prstGeom prst="rect">
            <a:avLst/>
          </a:prstGeom>
          <a:noFill/>
        </p:spPr>
        <p:txBody>
          <a:bodyPr wrap="square">
            <a:spAutoFit/>
          </a:bodyPr>
          <a:lstStyle/>
          <a:p>
            <a:pPr lvl="0">
              <a:lnSpc>
                <a:spcPct val="107000"/>
              </a:lnSpc>
              <a:spcAft>
                <a:spcPts val="800"/>
              </a:spcAft>
              <a:tabLst>
                <a:tab pos="457200" algn="l"/>
              </a:tabLst>
            </a:pPr>
            <a:r>
              <a:rPr lang="vi-VN" sz="2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PHẠM VI CỦA ĐỀ TÀI</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Lý thuyết: Nghiên cứu về quy trình mua bán thực tế tại cửa hàng giày dép, phân tích và thiết kế hệ thống thông tin, tập trung vào các công nghệ mới để giải quyết vấn đề.</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Ứng dụng: Xây dựng chức năng cơ bản và cần thiết cho một trang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web</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bán giày dép trực tuyến, kết hợp phát triển các chức năng thiếu hoặc chưa hoàn thiện trên các trang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web</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hiện tại.</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5"/>
              <a:tabLst>
                <a:tab pos="457200" algn="l"/>
              </a:tabLst>
            </a:pPr>
            <a:r>
              <a:rPr lang="vi-VN" sz="24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PHƯƠNG PHÁP NGHIÊN CỨU</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Lý thuyết: Nắm vững kiến thức về phân tích và thiết kế hệ thống thông tin, kiến thức về CSDL, và sử dụng thành thạo các ngôn ngữ lập trình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web</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như HTML, CSS, </a:t>
            </a:r>
            <a:r>
              <a:rPr lang="vi-VN" sz="1800" dirty="0" err="1">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vi-VN" sz="180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và PHP.</a:t>
            </a:r>
            <a:endParaRPr lang="vi-VN" sz="1400" dirty="0">
              <a:solidFill>
                <a:srgbClr val="374151"/>
              </a:solidFill>
              <a:effectLst/>
              <a:latin typeface="Arial" panose="020B0604020202020204" pitchFamily="34" charset="0"/>
              <a:ea typeface="Arial" panose="020B0604020202020204" pitchFamily="34" charset="0"/>
              <a:cs typeface="Times New Roman" panose="02020603050405020304" pitchFamily="18" charset="0"/>
            </a:endParaRPr>
          </a:p>
        </p:txBody>
      </p:sp>
      <p:pic>
        <p:nvPicPr>
          <p:cNvPr id="1028" name="Picture 4" descr="FREE SHIP Dép bánh mỳ hình Mèo Nice &amp; Love dễ thương, Dép quai ngang nữ Cute  hot trend 2022, Giày Dép Ulzzang | Lazada.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641" y="1692181"/>
            <a:ext cx="2309663" cy="2309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0" y="1"/>
            <a:ext cx="12192000" cy="1116530"/>
          </a:xfrm>
        </p:spPr>
        <p:txBody>
          <a:bodyPr>
            <a:normAutofit fontScale="90000"/>
          </a:bodyPr>
          <a:lstStyle/>
          <a:p>
            <a:r>
              <a:rPr lang="vi-VN" sz="2700" b="1" i="0" dirty="0">
                <a:effectLst/>
              </a:rPr>
              <a:t>Sản Phẩm Nổi Bật</a:t>
            </a:r>
            <a:br>
              <a:rPr lang="vi-VN" b="1" i="0" dirty="0">
                <a:effectLst/>
                <a:latin typeface="Söhne"/>
              </a:rPr>
            </a:br>
            <a:endParaRPr lang="vi-VN" dirty="0"/>
          </a:p>
        </p:txBody>
      </p:sp>
      <p:sp>
        <p:nvSpPr>
          <p:cNvPr id="3" name="Tiêu đề phụ 2"/>
          <p:cNvSpPr>
            <a:spLocks noGrp="1"/>
          </p:cNvSpPr>
          <p:nvPr>
            <p:ph type="subTitle" idx="1"/>
          </p:nvPr>
        </p:nvSpPr>
        <p:spPr>
          <a:xfrm>
            <a:off x="0" y="451923"/>
            <a:ext cx="12337449" cy="5541970"/>
          </a:xfrm>
        </p:spPr>
        <p:txBody>
          <a:bodyPr/>
          <a:lstStyle/>
          <a:p>
            <a:pPr algn="l">
              <a:buFont typeface="Arial" panose="020B0604020202020204" pitchFamily="34" charset="0"/>
              <a:buChar char="•"/>
            </a:pPr>
            <a:r>
              <a:rPr lang="vi-VN" b="1" i="0" dirty="0">
                <a:effectLst/>
                <a:latin typeface="Times New Roman" panose="02020603050405020304" pitchFamily="18" charset="0"/>
                <a:cs typeface="Times New Roman" panose="02020603050405020304" pitchFamily="18" charset="0"/>
              </a:rPr>
              <a:t>Giày Nam Thể </a:t>
            </a:r>
            <a:r>
              <a:rPr lang="vi-VN" b="1" i="0" dirty="0" err="1">
                <a:effectLst/>
                <a:latin typeface="Times New Roman" panose="02020603050405020304" pitchFamily="18" charset="0"/>
                <a:cs typeface="Times New Roman" panose="02020603050405020304" pitchFamily="18" charset="0"/>
              </a:rPr>
              <a:t>ThaoTính</a:t>
            </a:r>
            <a:r>
              <a:rPr lang="vi-VN" b="1" i="0" dirty="0">
                <a:effectLst/>
                <a:latin typeface="Times New Roman" panose="02020603050405020304" pitchFamily="18" charset="0"/>
                <a:cs typeface="Times New Roman" panose="02020603050405020304" pitchFamily="18" charset="0"/>
              </a:rPr>
              <a:t> </a:t>
            </a:r>
            <a:endParaRPr lang="vi-VN" b="1" i="0" dirty="0">
              <a:effectLst/>
              <a:latin typeface="Söhne"/>
            </a:endParaRPr>
          </a:p>
          <a:p>
            <a:endParaRPr lang="vi-VN" dirty="0"/>
          </a:p>
        </p:txBody>
      </p:sp>
      <p:pic>
        <p:nvPicPr>
          <p:cNvPr id="2050" name="Picture 2" descr="Giày Thể Thao Nam Nike Ari Phong Cách Nổi Bật, Êm Chân, Thoáng Khí"/>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691" y="850064"/>
            <a:ext cx="1874746" cy="1874746"/>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p:cNvSpPr txBox="1"/>
          <p:nvPr/>
        </p:nvSpPr>
        <p:spPr>
          <a:xfrm>
            <a:off x="4562812" y="1320790"/>
            <a:ext cx="7309526" cy="2861310"/>
          </a:xfrm>
          <a:prstGeom prst="rect">
            <a:avLst/>
          </a:prstGeom>
          <a:noFill/>
        </p:spPr>
        <p:txBody>
          <a:bodyPr wrap="square">
            <a:spAutoFit/>
          </a:bodyPr>
          <a:lstStyle/>
          <a:p>
            <a:pPr algn="just"/>
            <a:endParaRPr lang="vi-VN" b="1" i="0" dirty="0">
              <a:effectLst/>
              <a:latin typeface="Söhne"/>
            </a:endParaRPr>
          </a:p>
          <a:p>
            <a:pPr algn="just">
              <a:buFont typeface="Arial" panose="020B0604020202020204" pitchFamily="34" charset="0"/>
              <a:buChar char="•"/>
            </a:pPr>
            <a:endParaRPr lang="vi-VN" b="1" dirty="0">
              <a:latin typeface="Söhne"/>
            </a:endParaRPr>
          </a:p>
          <a:p>
            <a:pPr algn="just">
              <a:buFont typeface="Arial" panose="020B0604020202020204" pitchFamily="34" charset="0"/>
              <a:buChar char="•"/>
            </a:pPr>
            <a:endParaRPr lang="vi-VN" b="1" dirty="0">
              <a:latin typeface="Söhne"/>
            </a:endParaRPr>
          </a:p>
          <a:p>
            <a:pPr algn="just">
              <a:buFont typeface="Arial" panose="020B0604020202020204" pitchFamily="34" charset="0"/>
              <a:buChar char="•"/>
            </a:pPr>
            <a:endParaRPr lang="vi-VN" b="1" dirty="0">
              <a:latin typeface="Söhne"/>
            </a:endParaRPr>
          </a:p>
          <a:p>
            <a:pPr algn="just">
              <a:buFont typeface="Arial" panose="020B0604020202020204" pitchFamily="34" charset="0"/>
              <a:buChar char="•"/>
            </a:pPr>
            <a:endParaRPr lang="vi-V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vi-V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vi-VN"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vi-VN" b="0" i="0" dirty="0">
                <a:solidFill>
                  <a:srgbClr val="374151"/>
                </a:solidFill>
                <a:effectLst/>
                <a:latin typeface="Times New Roman" panose="02020603050405020304" pitchFamily="18" charset="0"/>
                <a:cs typeface="Times New Roman" panose="02020603050405020304" pitchFamily="18" charset="0"/>
              </a:rPr>
              <a:t>Đế </a:t>
            </a:r>
            <a:r>
              <a:rPr lang="vi-VN" b="0" i="0" dirty="0" err="1">
                <a:solidFill>
                  <a:srgbClr val="374151"/>
                </a:solidFill>
                <a:effectLst/>
                <a:latin typeface="Times New Roman" panose="02020603050405020304" pitchFamily="18" charset="0"/>
                <a:cs typeface="Times New Roman" panose="02020603050405020304" pitchFamily="18" charset="0"/>
              </a:rPr>
              <a:t>Air</a:t>
            </a:r>
            <a:r>
              <a:rPr lang="vi-VN" b="0" i="0" dirty="0">
                <a:solidFill>
                  <a:srgbClr val="374151"/>
                </a:solidFill>
                <a:effectLst/>
                <a:latin typeface="Times New Roman" panose="02020603050405020304" pitchFamily="18" charset="0"/>
                <a:cs typeface="Times New Roman" panose="02020603050405020304" pitchFamily="18" charset="0"/>
              </a:rPr>
              <a:t> </a:t>
            </a:r>
            <a:r>
              <a:rPr lang="vi-VN" b="0" i="0" dirty="0" err="1">
                <a:solidFill>
                  <a:srgbClr val="374151"/>
                </a:solidFill>
                <a:effectLst/>
                <a:latin typeface="Times New Roman" panose="02020603050405020304" pitchFamily="18" charset="0"/>
                <a:cs typeface="Times New Roman" panose="02020603050405020304" pitchFamily="18" charset="0"/>
              </a:rPr>
              <a:t>Max</a:t>
            </a:r>
            <a:r>
              <a:rPr lang="vi-VN" b="0" i="0" dirty="0">
                <a:solidFill>
                  <a:srgbClr val="374151"/>
                </a:solidFill>
                <a:effectLst/>
                <a:latin typeface="Times New Roman" panose="02020603050405020304" pitchFamily="18" charset="0"/>
                <a:cs typeface="Times New Roman" panose="02020603050405020304" pitchFamily="18" charset="0"/>
              </a:rPr>
              <a:t> độc đáo giúp cải thiện độ đàn hồi và thoải mái.</a:t>
            </a:r>
            <a:endParaRPr lang="vi-VN" b="0" i="0" dirty="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vi-VN" b="0" i="0" dirty="0">
                <a:solidFill>
                  <a:srgbClr val="374151"/>
                </a:solidFill>
                <a:effectLst/>
                <a:latin typeface="Times New Roman" panose="02020603050405020304" pitchFamily="18" charset="0"/>
                <a:cs typeface="Times New Roman" panose="02020603050405020304" pitchFamily="18" charset="0"/>
              </a:rPr>
              <a:t>Chất liệu lưới trên phần </a:t>
            </a:r>
            <a:r>
              <a:rPr lang="vi-VN" b="0" i="0" dirty="0" err="1">
                <a:solidFill>
                  <a:srgbClr val="374151"/>
                </a:solidFill>
                <a:effectLst/>
                <a:latin typeface="Times New Roman" panose="02020603050405020304" pitchFamily="18" charset="0"/>
                <a:cs typeface="Times New Roman" panose="02020603050405020304" pitchFamily="18" charset="0"/>
              </a:rPr>
              <a:t>upper</a:t>
            </a:r>
            <a:r>
              <a:rPr lang="vi-VN" b="0" i="0" dirty="0">
                <a:solidFill>
                  <a:srgbClr val="374151"/>
                </a:solidFill>
                <a:effectLst/>
                <a:latin typeface="Times New Roman" panose="02020603050405020304" pitchFamily="18" charset="0"/>
                <a:cs typeface="Times New Roman" panose="02020603050405020304" pitchFamily="18" charset="0"/>
              </a:rPr>
              <a:t> tăng sự thoáng khí và nhẹ nhàng.</a:t>
            </a:r>
            <a:endParaRPr lang="vi-VN" b="0" i="0" dirty="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vi-VN" b="0" i="0" dirty="0">
                <a:solidFill>
                  <a:srgbClr val="374151"/>
                </a:solidFill>
                <a:effectLst/>
                <a:latin typeface="Times New Roman" panose="02020603050405020304" pitchFamily="18" charset="0"/>
                <a:cs typeface="Times New Roman" panose="02020603050405020304" pitchFamily="18" charset="0"/>
              </a:rPr>
              <a:t>Màu sắc và kiểu dáng thời trang, phù hợp với nhiều phong cách thời trang</a:t>
            </a:r>
            <a:endParaRPr lang="vi-VN" b="0" i="0" dirty="0">
              <a:solidFill>
                <a:srgbClr val="374151"/>
              </a:solidFill>
              <a:effectLst/>
              <a:latin typeface="Times New Roman" panose="02020603050405020304" pitchFamily="18" charset="0"/>
              <a:cs typeface="Times New Roman" panose="02020603050405020304" pitchFamily="18" charset="0"/>
            </a:endParaRPr>
          </a:p>
        </p:txBody>
      </p:sp>
      <p:pic>
        <p:nvPicPr>
          <p:cNvPr id="2052" name="Picture 4" descr="Giày Sneaker thể thao hoa cúc màu sắc trẻ trung cute | Shopee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9364" y="2636986"/>
            <a:ext cx="1723726" cy="172372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p:cNvSpPr txBox="1"/>
          <p:nvPr/>
        </p:nvSpPr>
        <p:spPr>
          <a:xfrm>
            <a:off x="2606526" y="5292966"/>
            <a:ext cx="2396690" cy="922020"/>
          </a:xfrm>
          <a:prstGeom prst="rect">
            <a:avLst/>
          </a:prstGeom>
          <a:noFill/>
        </p:spPr>
        <p:txBody>
          <a:bodyPr wrap="square">
            <a:spAutoFit/>
          </a:bodyPr>
          <a:lstStyle/>
          <a:p>
            <a:pPr algn="ctr"/>
            <a:r>
              <a:rPr lang="vi-VN" b="1" dirty="0">
                <a:latin typeface="Times New Roman" panose="02020603050405020304" pitchFamily="18" charset="0"/>
                <a:cs typeface="Times New Roman" panose="02020603050405020304" pitchFamily="18" charset="0"/>
              </a:rPr>
              <a:t>Ngoài ra còn có </a:t>
            </a:r>
            <a:endParaRPr lang="vi-VN" b="1" dirty="0">
              <a:latin typeface="Times New Roman" panose="02020603050405020304" pitchFamily="18" charset="0"/>
              <a:cs typeface="Times New Roman" panose="02020603050405020304" pitchFamily="18" charset="0"/>
            </a:endParaRPr>
          </a:p>
          <a:p>
            <a:pPr algn="ctr"/>
            <a:r>
              <a:rPr lang="vi-VN" i="0" dirty="0">
                <a:effectLst/>
                <a:latin typeface="Times New Roman" panose="02020603050405020304" pitchFamily="18" charset="0"/>
                <a:cs typeface="Times New Roman" panose="02020603050405020304" pitchFamily="18" charset="0"/>
              </a:rPr>
              <a:t>Giày </a:t>
            </a:r>
            <a:r>
              <a:rPr lang="vi-VN" i="0" dirty="0" err="1">
                <a:effectLst/>
                <a:latin typeface="Times New Roman" panose="02020603050405020304" pitchFamily="18" charset="0"/>
                <a:cs typeface="Times New Roman" panose="02020603050405020304" pitchFamily="18" charset="0"/>
              </a:rPr>
              <a:t>Sneaker</a:t>
            </a:r>
            <a:r>
              <a:rPr lang="vi-VN" i="0" dirty="0">
                <a:effectLst/>
                <a:latin typeface="Times New Roman" panose="02020603050405020304" pitchFamily="18" charset="0"/>
                <a:cs typeface="Times New Roman" panose="02020603050405020304" pitchFamily="18" charset="0"/>
              </a:rPr>
              <a:t> Nữ</a:t>
            </a:r>
            <a:endParaRPr lang="vi-VN" dirty="0">
              <a:latin typeface="Times New Roman" panose="02020603050405020304" pitchFamily="18" charset="0"/>
              <a:cs typeface="Times New Roman" panose="02020603050405020304" pitchFamily="18" charset="0"/>
            </a:endParaRPr>
          </a:p>
          <a:p>
            <a:pPr algn="ctr"/>
            <a:r>
              <a:rPr lang="vi-VN" i="0" dirty="0">
                <a:effectLst/>
                <a:latin typeface="Times New Roman" panose="02020603050405020304" pitchFamily="18" charset="0"/>
                <a:cs typeface="Times New Roman" panose="02020603050405020304" pitchFamily="18" charset="0"/>
              </a:rPr>
              <a:t>Giày Nam Chạy B</a:t>
            </a:r>
            <a:r>
              <a:rPr lang="vi-VN" i="0" dirty="0">
                <a:effectLst/>
                <a:latin typeface="Söhne"/>
              </a:rPr>
              <a:t>ộ</a:t>
            </a:r>
            <a:endParaRPr lang="vi-VN" dirty="0"/>
          </a:p>
        </p:txBody>
      </p:sp>
      <p:sp>
        <p:nvSpPr>
          <p:cNvPr id="9" name="Hộp Văn bản 8"/>
          <p:cNvSpPr txBox="1"/>
          <p:nvPr/>
        </p:nvSpPr>
        <p:spPr>
          <a:xfrm>
            <a:off x="2088962" y="850137"/>
            <a:ext cx="6930189" cy="922020"/>
          </a:xfrm>
          <a:prstGeom prst="rect">
            <a:avLst/>
          </a:prstGeom>
          <a:noFill/>
        </p:spPr>
        <p:txBody>
          <a:bodyPr wrap="square">
            <a:spAutoFit/>
          </a:bodyPr>
          <a:lstStyle/>
          <a:p>
            <a:pPr algn="l">
              <a:buFont typeface="Arial" panose="020B0604020202020204" pitchFamily="34" charset="0"/>
              <a:buChar char="•"/>
            </a:pPr>
            <a:r>
              <a:rPr lang="vi-VN" sz="1800" b="0" i="0" dirty="0">
                <a:solidFill>
                  <a:srgbClr val="374151"/>
                </a:solidFill>
                <a:effectLst/>
                <a:latin typeface="Times New Roman" panose="02020603050405020304" pitchFamily="18" charset="0"/>
                <a:cs typeface="Times New Roman" panose="02020603050405020304" pitchFamily="18" charset="0"/>
              </a:rPr>
              <a:t>Bề mặt đan chống nước và thoáng khí.</a:t>
            </a:r>
            <a:endParaRPr lang="vi-VN" sz="18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dirty="0">
                <a:solidFill>
                  <a:srgbClr val="374151"/>
                </a:solidFill>
                <a:effectLst/>
                <a:latin typeface="Times New Roman" panose="02020603050405020304" pitchFamily="18" charset="0"/>
                <a:cs typeface="Times New Roman" panose="02020603050405020304" pitchFamily="18" charset="0"/>
              </a:rPr>
              <a:t>Đế </a:t>
            </a:r>
            <a:r>
              <a:rPr lang="vi-VN" sz="1800" b="0" i="0" dirty="0" err="1">
                <a:solidFill>
                  <a:srgbClr val="374151"/>
                </a:solidFill>
                <a:effectLst/>
                <a:latin typeface="Times New Roman" panose="02020603050405020304" pitchFamily="18" charset="0"/>
                <a:cs typeface="Times New Roman" panose="02020603050405020304" pitchFamily="18" charset="0"/>
              </a:rPr>
              <a:t>Boost</a:t>
            </a:r>
            <a:r>
              <a:rPr lang="vi-VN" sz="1800" b="0" i="0" dirty="0">
                <a:solidFill>
                  <a:srgbClr val="374151"/>
                </a:solidFill>
                <a:effectLst/>
                <a:latin typeface="Times New Roman" panose="02020603050405020304" pitchFamily="18" charset="0"/>
                <a:cs typeface="Times New Roman" panose="02020603050405020304" pitchFamily="18" charset="0"/>
              </a:rPr>
              <a:t> giúp </a:t>
            </a:r>
            <a:r>
              <a:rPr lang="vi-VN" sz="1800" b="0" i="0" dirty="0">
                <a:solidFill>
                  <a:srgbClr val="374151"/>
                </a:solidFill>
                <a:effectLst/>
                <a:latin typeface="Times New Roman" panose="02020603050405020304" pitchFamily="18" charset="0"/>
                <a:cs typeface="Times New Roman" panose="02020603050405020304" pitchFamily="18" charset="0"/>
              </a:rPr>
              <a:t>giảm sốc và tăng độ êm ái.</a:t>
            </a:r>
            <a:endParaRPr lang="vi-VN" sz="18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vi-VN" sz="1800" b="0" i="0" dirty="0">
                <a:solidFill>
                  <a:srgbClr val="374151"/>
                </a:solidFill>
                <a:effectLst/>
                <a:latin typeface="Times New Roman" panose="02020603050405020304" pitchFamily="18" charset="0"/>
                <a:cs typeface="Times New Roman" panose="02020603050405020304" pitchFamily="18" charset="0"/>
              </a:rPr>
              <a:t>Thiết kế </a:t>
            </a:r>
            <a:r>
              <a:rPr lang="vi-VN" sz="1800" b="0" i="0" dirty="0" err="1">
                <a:solidFill>
                  <a:srgbClr val="374151"/>
                </a:solidFill>
                <a:effectLst/>
                <a:latin typeface="Times New Roman" panose="02020603050405020304" pitchFamily="18" charset="0"/>
                <a:cs typeface="Times New Roman" panose="02020603050405020304" pitchFamily="18" charset="0"/>
              </a:rPr>
              <a:t>ergonomics</a:t>
            </a:r>
            <a:r>
              <a:rPr lang="vi-VN" sz="1800" b="0" i="0" dirty="0">
                <a:solidFill>
                  <a:srgbClr val="374151"/>
                </a:solidFill>
                <a:effectLst/>
                <a:latin typeface="Times New Roman" panose="02020603050405020304" pitchFamily="18" charset="0"/>
                <a:cs typeface="Times New Roman" panose="02020603050405020304" pitchFamily="18" charset="0"/>
              </a:rPr>
              <a:t> tạo cảm giác thoải mái và linh hoạt khi di chuyển.</a:t>
            </a:r>
            <a:endParaRPr lang="vi-VN" sz="1800" b="0" i="0" dirty="0">
              <a:solidFill>
                <a:srgbClr val="374151"/>
              </a:solidFill>
              <a:effectLst/>
              <a:latin typeface="Times New Roman" panose="02020603050405020304" pitchFamily="18" charset="0"/>
              <a:cs typeface="Times New Roman" panose="02020603050405020304" pitchFamily="18" charset="0"/>
            </a:endParaRPr>
          </a:p>
        </p:txBody>
      </p:sp>
      <p:sp>
        <p:nvSpPr>
          <p:cNvPr id="11" name="Hộp Văn bản 10"/>
          <p:cNvSpPr txBox="1"/>
          <p:nvPr/>
        </p:nvSpPr>
        <p:spPr>
          <a:xfrm>
            <a:off x="5278171" y="2567491"/>
            <a:ext cx="2185568" cy="368300"/>
          </a:xfrm>
          <a:prstGeom prst="rect">
            <a:avLst/>
          </a:prstGeom>
          <a:noFill/>
        </p:spPr>
        <p:txBody>
          <a:bodyPr wrap="square">
            <a:spAutoFit/>
          </a:bodyPr>
          <a:lstStyle/>
          <a:p>
            <a:pPr>
              <a:buFont typeface="Arial" panose="020B0604020202020204" pitchFamily="34" charset="0"/>
              <a:buChar char="•"/>
            </a:pPr>
            <a:r>
              <a:rPr lang="vi-VN" b="1" i="0" dirty="0">
                <a:effectLst/>
                <a:latin typeface="Times New Roman" panose="02020603050405020304" pitchFamily="18" charset="0"/>
                <a:cs typeface="Times New Roman" panose="02020603050405020304" pitchFamily="18" charset="0"/>
              </a:rPr>
              <a:t>Giày Nữ </a:t>
            </a:r>
            <a:endParaRPr lang="vi-VN" b="1" i="0" dirty="0">
              <a:effectLst/>
              <a:latin typeface="Times New Roman" panose="02020603050405020304" pitchFamily="18" charset="0"/>
              <a:cs typeface="Times New Roman" panose="02020603050405020304" pitchFamily="18" charset="0"/>
            </a:endParaRPr>
          </a:p>
        </p:txBody>
      </p:sp>
      <p:pic>
        <p:nvPicPr>
          <p:cNvPr id="2054" name="Picture 6" descr="GIÀY THỂ THAO GẤU DÂU CUTE giá sz 23-25: 126k sz 26-30: 135k s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964" y="4982155"/>
            <a:ext cx="2659999" cy="17667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ịch sử giá Giày ulzzang hàn quốc cute hình trái dâu mới 2019 cập nhật  11/2023 - Mua Thông Mi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1492" y="311141"/>
            <a:ext cx="2029261" cy="20292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ày trắng (sau giày có hình cute như hình) | Shopee Việt N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1" y="5052186"/>
            <a:ext cx="2376644" cy="1578564"/>
          </a:xfrm>
          <a:prstGeom prst="rect">
            <a:avLst/>
          </a:prstGeom>
          <a:noFill/>
          <a:extLst>
            <a:ext uri="{909E8E84-426E-40DD-AFC4-6F175D3DCCD1}">
              <a14:hiddenFill xmlns:a14="http://schemas.microsoft.com/office/drawing/2010/main">
                <a:solidFill>
                  <a:srgbClr val="FFFFFF"/>
                </a:solidFill>
              </a14:hiddenFill>
            </a:ext>
          </a:extLst>
        </p:spPr>
      </p:pic>
      <p:pic>
        <p:nvPicPr>
          <p:cNvPr id="13" name="Hình ảnh 12"/>
          <p:cNvPicPr>
            <a:picLocks noChangeAspect="1"/>
          </p:cNvPicPr>
          <p:nvPr/>
        </p:nvPicPr>
        <p:blipFill>
          <a:blip r:embed="rId6"/>
          <a:stretch>
            <a:fillRect/>
          </a:stretch>
        </p:blipFill>
        <p:spPr>
          <a:xfrm>
            <a:off x="10139512" y="4388641"/>
            <a:ext cx="1733389" cy="24789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0"/>
            <a:ext cx="9144000" cy="372127"/>
          </a:xfrm>
        </p:spPr>
        <p:txBody>
          <a:bodyPr>
            <a:normAutofit fontScale="90000"/>
          </a:bodyPr>
          <a:lstStyle/>
          <a:p>
            <a:r>
              <a:rPr lang="vi-VN" sz="2000" b="1" i="0" dirty="0">
                <a:solidFill>
                  <a:srgbClr val="374151"/>
                </a:solidFill>
                <a:effectLst/>
                <a:latin typeface="Times New Roman" panose="02020603050405020304" pitchFamily="18" charset="0"/>
                <a:cs typeface="Times New Roman" panose="02020603050405020304" pitchFamily="18" charset="0"/>
              </a:rPr>
              <a:t>Các bảng và  </a:t>
            </a:r>
            <a:r>
              <a:rPr lang="vi-VN" sz="2000" b="1" i="0" dirty="0">
                <a:solidFill>
                  <a:srgbClr val="374151"/>
                </a:solidFill>
                <a:effectLst/>
                <a:latin typeface="Times New Roman" panose="02020603050405020304" pitchFamily="18" charset="0"/>
                <a:cs typeface="Times New Roman" panose="02020603050405020304" pitchFamily="18" charset="0"/>
              </a:rPr>
              <a:t>quá trình thiết kế</a:t>
            </a:r>
            <a:endParaRPr lang="vi-VN" b="1" dirty="0">
              <a:latin typeface="Times New Roman" panose="02020603050405020304" pitchFamily="18" charset="0"/>
              <a:cs typeface="Times New Roman" panose="02020603050405020304" pitchFamily="18" charset="0"/>
            </a:endParaRPr>
          </a:p>
        </p:txBody>
      </p:sp>
      <p:sp>
        <p:nvSpPr>
          <p:cNvPr id="3" name="Tiêu đề phụ 2"/>
          <p:cNvSpPr>
            <a:spLocks noGrp="1"/>
          </p:cNvSpPr>
          <p:nvPr>
            <p:ph type="subTitle" idx="1"/>
          </p:nvPr>
        </p:nvSpPr>
        <p:spPr>
          <a:xfrm flipH="1">
            <a:off x="67378" y="6314171"/>
            <a:ext cx="327259" cy="77002"/>
          </a:xfrm>
        </p:spPr>
        <p:txBody>
          <a:bodyPr>
            <a:normAutofit fontScale="25000" lnSpcReduction="20000"/>
          </a:bodyPr>
          <a:lstStyle/>
          <a:p>
            <a:endParaRPr lang="vi-VN" dirty="0"/>
          </a:p>
        </p:txBody>
      </p:sp>
      <p:pic>
        <p:nvPicPr>
          <p:cNvPr id="5" name="Picture 4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378" y="606128"/>
            <a:ext cx="5332594" cy="5963114"/>
          </a:xfrm>
          <a:prstGeom prst="rect">
            <a:avLst/>
          </a:prstGeom>
          <a:noFill/>
          <a:ln>
            <a:noFill/>
          </a:ln>
        </p:spPr>
      </p:pic>
      <p:pic>
        <p:nvPicPr>
          <p:cNvPr id="7" name="Hình ảnh 6"/>
          <p:cNvPicPr>
            <a:picLocks noChangeAspect="1"/>
          </p:cNvPicPr>
          <p:nvPr/>
        </p:nvPicPr>
        <p:blipFill>
          <a:blip r:embed="rId2"/>
          <a:stretch>
            <a:fillRect/>
          </a:stretch>
        </p:blipFill>
        <p:spPr>
          <a:xfrm>
            <a:off x="6096000" y="372127"/>
            <a:ext cx="5630579" cy="3092704"/>
          </a:xfrm>
          <a:prstGeom prst="rect">
            <a:avLst/>
          </a:prstGeom>
        </p:spPr>
      </p:pic>
      <p:pic>
        <p:nvPicPr>
          <p:cNvPr id="9" name="Hình ảnh 8"/>
          <p:cNvPicPr>
            <a:picLocks noChangeAspect="1"/>
          </p:cNvPicPr>
          <p:nvPr/>
        </p:nvPicPr>
        <p:blipFill>
          <a:blip r:embed="rId3"/>
          <a:stretch>
            <a:fillRect/>
          </a:stretch>
        </p:blipFill>
        <p:spPr>
          <a:xfrm>
            <a:off x="5336192" y="3752995"/>
            <a:ext cx="6579884" cy="3092704"/>
          </a:xfrm>
          <a:prstGeom prst="rect">
            <a:avLst/>
          </a:prstGeom>
        </p:spPr>
      </p:pic>
      <p:sp>
        <p:nvSpPr>
          <p:cNvPr id="11" name="Hộp Văn bản 10"/>
          <p:cNvSpPr txBox="1"/>
          <p:nvPr/>
        </p:nvSpPr>
        <p:spPr>
          <a:xfrm>
            <a:off x="5929764" y="3347178"/>
            <a:ext cx="5796815" cy="405817"/>
          </a:xfrm>
          <a:prstGeom prst="rect">
            <a:avLst/>
          </a:prstGeom>
          <a:noFill/>
        </p:spPr>
        <p:txBody>
          <a:bodyPr wrap="square">
            <a:spAutoFit/>
          </a:bodyPr>
          <a:lstStyle/>
          <a:p>
            <a:pPr marL="342900" lvl="0" indent="-342900">
              <a:lnSpc>
                <a:spcPct val="125000"/>
              </a:lnSpc>
              <a:spcBef>
                <a:spcPts val="600"/>
              </a:spcBef>
              <a:spcAft>
                <a:spcPts val="800"/>
              </a:spcAft>
              <a:buSzPts val="1300"/>
              <a:buFont typeface="Arial" panose="020B0604020202020204" pitchFamily="34" charset="0"/>
              <a:buChar char="-"/>
            </a:pPr>
            <a:r>
              <a:rPr lang="vi-VN" sz="1800" dirty="0" err="1">
                <a:effectLst/>
                <a:latin typeface="Times New Roman" panose="02020603050405020304" pitchFamily="18" charset="0"/>
                <a:ea typeface="Arial" panose="020B0604020202020204" pitchFamily="34" charset="0"/>
                <a:cs typeface="Times New Roman" panose="02020603050405020304" pitchFamily="18" charset="0"/>
              </a:rPr>
              <a:t>Use</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 </a:t>
            </a:r>
            <a:r>
              <a:rPr lang="vi-VN" sz="1800" dirty="0" err="1">
                <a:effectLst/>
                <a:latin typeface="Times New Roman" panose="02020603050405020304" pitchFamily="18" charset="0"/>
                <a:ea typeface="Arial" panose="020B0604020202020204" pitchFamily="34" charset="0"/>
                <a:cs typeface="Times New Roman" panose="02020603050405020304" pitchFamily="18" charset="0"/>
              </a:rPr>
              <a:t>case</a:t>
            </a:r>
            <a:r>
              <a:rPr lang="vi-VN" sz="1800" dirty="0">
                <a:effectLst/>
                <a:latin typeface="Times New Roman" panose="02020603050405020304" pitchFamily="18" charset="0"/>
                <a:ea typeface="Arial" panose="020B0604020202020204" pitchFamily="34" charset="0"/>
                <a:cs typeface="Times New Roman" panose="02020603050405020304" pitchFamily="18" charset="0"/>
              </a:rPr>
              <a:t> Khách hàng</a:t>
            </a:r>
            <a:endParaRPr lang="vi-VN" sz="1400" dirty="0">
              <a:effectLst/>
              <a:latin typeface="Arial" panose="020B0604020202020204" pitchFamily="34" charset="0"/>
              <a:ea typeface="Arial" panose="020B060402020202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283970" y="193675"/>
            <a:ext cx="9144000" cy="327259"/>
          </a:xfrm>
        </p:spPr>
        <p:txBody>
          <a:bodyPr>
            <a:normAutofit fontScale="90000"/>
          </a:bodyPr>
          <a:lstStyle/>
          <a:p>
            <a:r>
              <a:rPr lang="vi-VN" sz="1800" b="0" i="0" dirty="0">
                <a:solidFill>
                  <a:srgbClr val="374151"/>
                </a:solidFill>
                <a:effectLst/>
                <a:latin typeface="Times New Roman" panose="02020603050405020304" pitchFamily="18" charset="0"/>
                <a:cs typeface="Times New Roman" panose="02020603050405020304" pitchFamily="18" charset="0"/>
              </a:rPr>
              <a:t>Hướng dẫn khách hàng cách mua sắm trực tuyến trên trang </a:t>
            </a:r>
            <a:r>
              <a:rPr lang="vi-VN" sz="1800" b="0" i="0" dirty="0" err="1">
                <a:solidFill>
                  <a:srgbClr val="374151"/>
                </a:solidFill>
                <a:effectLst/>
                <a:latin typeface="Times New Roman" panose="02020603050405020304" pitchFamily="18" charset="0"/>
                <a:cs typeface="Times New Roman" panose="02020603050405020304" pitchFamily="18" charset="0"/>
              </a:rPr>
              <a:t>web</a:t>
            </a:r>
            <a:r>
              <a:rPr lang="vi-VN" sz="1800" b="0" i="0" dirty="0">
                <a:solidFill>
                  <a:srgbClr val="374151"/>
                </a:solidFill>
                <a:effectLst/>
                <a:latin typeface="Times New Roman" panose="02020603050405020304" pitchFamily="18" charset="0"/>
                <a:cs typeface="Times New Roman" panose="02020603050405020304" pitchFamily="18" charset="0"/>
              </a:rPr>
              <a:t> </a:t>
            </a:r>
            <a:r>
              <a:rPr lang="vi-VN" sz="1800" b="0" i="0" dirty="0" err="1">
                <a:solidFill>
                  <a:srgbClr val="374151"/>
                </a:solidFill>
                <a:effectLst/>
                <a:latin typeface="Times New Roman" panose="02020603050405020304" pitchFamily="18" charset="0"/>
                <a:cs typeface="Times New Roman" panose="02020603050405020304" pitchFamily="18" charset="0"/>
              </a:rPr>
              <a:t>Laragon</a:t>
            </a:r>
            <a:r>
              <a:rPr lang="vi-VN" sz="1800" b="0" i="0" dirty="0">
                <a:solidFill>
                  <a:srgbClr val="374151"/>
                </a:solidFill>
                <a:effectLst/>
                <a:latin typeface="Söhne"/>
              </a:rPr>
              <a:t>.</a:t>
            </a:r>
            <a:endParaRPr lang="vi-VN" sz="1800" dirty="0"/>
          </a:p>
        </p:txBody>
      </p:sp>
      <p:sp>
        <p:nvSpPr>
          <p:cNvPr id="3" name="Tiêu đề phụ 2"/>
          <p:cNvSpPr>
            <a:spLocks noGrp="1"/>
          </p:cNvSpPr>
          <p:nvPr>
            <p:ph type="subTitle" idx="1"/>
          </p:nvPr>
        </p:nvSpPr>
        <p:spPr>
          <a:xfrm>
            <a:off x="99461" y="327259"/>
            <a:ext cx="8293768" cy="7045692"/>
          </a:xfrm>
        </p:spPr>
        <p:txBody>
          <a:bodyPr>
            <a:normAutofit/>
          </a:bodyPr>
          <a:lstStyle/>
          <a:p>
            <a:pPr algn="l">
              <a:buFont typeface="+mj-lt"/>
              <a:buAutoNum type="arabicPeriod"/>
            </a:pPr>
            <a:r>
              <a:rPr lang="vi-VN" sz="1700" b="1" i="0" dirty="0">
                <a:solidFill>
                  <a:srgbClr val="374151"/>
                </a:solidFill>
                <a:effectLst/>
                <a:latin typeface="Times New Roman" panose="02020603050405020304" pitchFamily="18" charset="0"/>
                <a:cs typeface="Times New Roman" panose="02020603050405020304" pitchFamily="18" charset="0"/>
              </a:rPr>
              <a:t>Đăng Nhập hoặc Đăng Ký:</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Nếu bạn đã có tài khoản, đăng nhập bằng cách nhập thông tin đăng nhập của mình.</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Nếu bạn chưa có tài khoản, đăng ký bằng cách cung cấp thông tin cá nhân và địa chỉ </a:t>
            </a:r>
            <a:r>
              <a:rPr lang="vi-VN" sz="1400" b="0" i="0" dirty="0" err="1">
                <a:solidFill>
                  <a:srgbClr val="374151"/>
                </a:solidFill>
                <a:effectLst/>
                <a:latin typeface="Times New Roman" panose="02020603050405020304" pitchFamily="18" charset="0"/>
                <a:cs typeface="Times New Roman" panose="02020603050405020304" pitchFamily="18" charset="0"/>
              </a:rPr>
              <a:t>email</a:t>
            </a:r>
            <a:r>
              <a:rPr lang="vi-VN" sz="1400" b="0" i="0" dirty="0">
                <a:solidFill>
                  <a:srgbClr val="374151"/>
                </a:solidFill>
                <a:effectLst/>
                <a:latin typeface="Times New Roman" panose="02020603050405020304" pitchFamily="18" charset="0"/>
                <a:cs typeface="Times New Roman" panose="02020603050405020304" pitchFamily="18" charset="0"/>
              </a:rPr>
              <a:t>.</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algn="l">
              <a:buFont typeface="+mj-lt"/>
              <a:buAutoNum type="arabicPeriod"/>
            </a:pPr>
            <a:r>
              <a:rPr lang="vi-VN" sz="1700" b="1" i="0" dirty="0">
                <a:solidFill>
                  <a:srgbClr val="374151"/>
                </a:solidFill>
                <a:effectLst/>
                <a:latin typeface="Times New Roman" panose="02020603050405020304" pitchFamily="18" charset="0"/>
                <a:cs typeface="Times New Roman" panose="02020603050405020304" pitchFamily="18" charset="0"/>
              </a:rPr>
              <a:t>Duyệt Sản Phẩm:</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Sử dụng </a:t>
            </a:r>
            <a:r>
              <a:rPr lang="vi-VN" sz="1400" b="0" i="0" dirty="0" err="1">
                <a:solidFill>
                  <a:srgbClr val="374151"/>
                </a:solidFill>
                <a:effectLst/>
                <a:latin typeface="Times New Roman" panose="02020603050405020304" pitchFamily="18" charset="0"/>
                <a:cs typeface="Times New Roman" panose="02020603050405020304" pitchFamily="18" charset="0"/>
              </a:rPr>
              <a:t>menu</a:t>
            </a:r>
            <a:r>
              <a:rPr lang="vi-VN" sz="1400" b="0" i="0" dirty="0">
                <a:solidFill>
                  <a:srgbClr val="374151"/>
                </a:solidFill>
                <a:effectLst/>
                <a:latin typeface="Times New Roman" panose="02020603050405020304" pitchFamily="18" charset="0"/>
                <a:cs typeface="Times New Roman" panose="02020603050405020304" pitchFamily="18" charset="0"/>
              </a:rPr>
              <a:t> hoặc công cụ tìm kiếm để duyệt và chọn sản phẩm bạn muốn mua.</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algn="l">
              <a:buFont typeface="+mj-lt"/>
              <a:buAutoNum type="arabicPeriod"/>
            </a:pPr>
            <a:r>
              <a:rPr lang="vi-VN" sz="1700" b="1" i="0" dirty="0">
                <a:solidFill>
                  <a:srgbClr val="374151"/>
                </a:solidFill>
                <a:effectLst/>
                <a:latin typeface="Times New Roman" panose="02020603050405020304" pitchFamily="18" charset="0"/>
                <a:cs typeface="Times New Roman" panose="02020603050405020304" pitchFamily="18" charset="0"/>
              </a:rPr>
              <a:t>Thêm vào Giỏ Hàng, Kiểm Tra Giỏ Hàng</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Trên trang sản phẩm, chọn số lượng và nhấn nút "Thêm vào giỏ hàng" hoặc tương tự.</a:t>
            </a:r>
            <a:endParaRPr lang="vi-VN" sz="1400" b="0" i="0" dirty="0">
              <a:solidFill>
                <a:srgbClr val="374151"/>
              </a:solidFill>
              <a:effectLst/>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p:txBody>
      </p:sp>
      <p:pic>
        <p:nvPicPr>
          <p:cNvPr id="5" name="Hình ảnh 4"/>
          <p:cNvPicPr>
            <a:picLocks noChangeAspect="1"/>
          </p:cNvPicPr>
          <p:nvPr/>
        </p:nvPicPr>
        <p:blipFill>
          <a:blip r:embed="rId1"/>
          <a:stretch>
            <a:fillRect/>
          </a:stretch>
        </p:blipFill>
        <p:spPr>
          <a:xfrm>
            <a:off x="8576111" y="327259"/>
            <a:ext cx="3176336" cy="3079454"/>
          </a:xfrm>
          <a:prstGeom prst="rect">
            <a:avLst/>
          </a:prstGeom>
        </p:spPr>
      </p:pic>
      <p:pic>
        <p:nvPicPr>
          <p:cNvPr id="7" name="Hình ảnh 6"/>
          <p:cNvPicPr>
            <a:picLocks noChangeAspect="1"/>
          </p:cNvPicPr>
          <p:nvPr/>
        </p:nvPicPr>
        <p:blipFill>
          <a:blip r:embed="rId2"/>
          <a:stretch>
            <a:fillRect/>
          </a:stretch>
        </p:blipFill>
        <p:spPr>
          <a:xfrm>
            <a:off x="984984" y="1774140"/>
            <a:ext cx="5011555" cy="1844958"/>
          </a:xfrm>
          <a:prstGeom prst="rect">
            <a:avLst/>
          </a:prstGeom>
        </p:spPr>
      </p:pic>
      <p:pic>
        <p:nvPicPr>
          <p:cNvPr id="9" name="Hình ảnh 8"/>
          <p:cNvPicPr>
            <a:picLocks noChangeAspect="1"/>
          </p:cNvPicPr>
          <p:nvPr/>
        </p:nvPicPr>
        <p:blipFill>
          <a:blip r:embed="rId3"/>
          <a:stretch>
            <a:fillRect/>
          </a:stretch>
        </p:blipFill>
        <p:spPr>
          <a:xfrm>
            <a:off x="984984" y="4184087"/>
            <a:ext cx="10854090" cy="25479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312245" y="12248"/>
            <a:ext cx="9144000" cy="254000"/>
          </a:xfrm>
        </p:spPr>
        <p:txBody>
          <a:bodyPr>
            <a:normAutofit fontScale="90000"/>
          </a:bodyPr>
          <a:lstStyle/>
          <a:p>
            <a:r>
              <a:rPr lang="vi-VN" sz="2000" b="0" i="0" dirty="0">
                <a:solidFill>
                  <a:srgbClr val="374151"/>
                </a:solidFill>
                <a:effectLst/>
                <a:latin typeface="Times New Roman" panose="02020603050405020304" pitchFamily="18" charset="0"/>
                <a:cs typeface="Times New Roman" panose="02020603050405020304" pitchFamily="18" charset="0"/>
              </a:rPr>
              <a:t>Hướng dẫn khách hàng cách mua sắm trực tuyến trên trang </a:t>
            </a:r>
            <a:r>
              <a:rPr lang="vi-VN" sz="2000" b="0" i="0" dirty="0" err="1">
                <a:solidFill>
                  <a:srgbClr val="374151"/>
                </a:solidFill>
                <a:effectLst/>
                <a:latin typeface="Times New Roman" panose="02020603050405020304" pitchFamily="18" charset="0"/>
                <a:cs typeface="Times New Roman" panose="02020603050405020304" pitchFamily="18" charset="0"/>
              </a:rPr>
              <a:t>web</a:t>
            </a:r>
            <a:r>
              <a:rPr lang="vi-VN" sz="2000" b="0" i="0" dirty="0">
                <a:solidFill>
                  <a:srgbClr val="374151"/>
                </a:solidFill>
                <a:effectLst/>
                <a:latin typeface="Times New Roman" panose="02020603050405020304" pitchFamily="18" charset="0"/>
                <a:cs typeface="Times New Roman" panose="02020603050405020304" pitchFamily="18" charset="0"/>
              </a:rPr>
              <a:t> </a:t>
            </a:r>
            <a:r>
              <a:rPr lang="vi-VN" sz="2000" b="0" i="0" dirty="0" err="1">
                <a:solidFill>
                  <a:srgbClr val="374151"/>
                </a:solidFill>
                <a:effectLst/>
                <a:latin typeface="Times New Roman" panose="02020603050405020304" pitchFamily="18" charset="0"/>
                <a:cs typeface="Times New Roman" panose="02020603050405020304" pitchFamily="18" charset="0"/>
              </a:rPr>
              <a:t>Laragon</a:t>
            </a:r>
            <a:r>
              <a:rPr lang="vi-VN" sz="2000" b="0" i="0" dirty="0">
                <a:solidFill>
                  <a:srgbClr val="374151"/>
                </a:solidFill>
                <a:effectLst/>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p:txBody>
      </p:sp>
      <p:sp>
        <p:nvSpPr>
          <p:cNvPr id="3" name="Tiêu đề phụ 2"/>
          <p:cNvSpPr>
            <a:spLocks noGrp="1"/>
          </p:cNvSpPr>
          <p:nvPr>
            <p:ph type="subTitle" idx="1"/>
          </p:nvPr>
        </p:nvSpPr>
        <p:spPr>
          <a:xfrm>
            <a:off x="0" y="425700"/>
            <a:ext cx="9144000" cy="6420051"/>
          </a:xfrm>
        </p:spPr>
        <p:txBody>
          <a:bodyPr>
            <a:normAutofit/>
          </a:bodyPr>
          <a:lstStyle/>
          <a:p>
            <a:pPr algn="l"/>
            <a:r>
              <a:rPr lang="vi-VN" sz="1700" b="1" i="0" dirty="0">
                <a:solidFill>
                  <a:srgbClr val="374151"/>
                </a:solidFill>
                <a:effectLst/>
                <a:latin typeface="Times New Roman" panose="02020603050405020304" pitchFamily="18" charset="0"/>
                <a:cs typeface="Times New Roman" panose="02020603050405020304" pitchFamily="18" charset="0"/>
              </a:rPr>
              <a:t>1.Thanh Toán:</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Chọn nút thanh toán và điền thông tin thanh toán, địa chỉ giao hàng.</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Chọn phương thức thanh toán phù hợp (thẻ tín dụng, chuyển khoản, thanh toán khi nhận hàng, </a:t>
            </a:r>
            <a:r>
              <a:rPr lang="vi-VN" sz="1400" b="0" i="0" dirty="0" err="1">
                <a:solidFill>
                  <a:srgbClr val="374151"/>
                </a:solidFill>
                <a:effectLst/>
                <a:latin typeface="Times New Roman" panose="02020603050405020304" pitchFamily="18" charset="0"/>
                <a:cs typeface="Times New Roman" panose="02020603050405020304" pitchFamily="18" charset="0"/>
              </a:rPr>
              <a:t>v.v</a:t>
            </a:r>
            <a:r>
              <a:rPr lang="vi-VN" sz="1400" b="0" i="0" dirty="0">
                <a:solidFill>
                  <a:srgbClr val="374151"/>
                </a:solidFill>
                <a:effectLst/>
                <a:latin typeface="Times New Roman" panose="02020603050405020304" pitchFamily="18" charset="0"/>
                <a:cs typeface="Times New Roman" panose="02020603050405020304" pitchFamily="18" charset="0"/>
              </a:rPr>
              <a:t>.).</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dirty="0">
              <a:solidFill>
                <a:srgbClr val="374151"/>
              </a:solidFill>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marL="742950" lvl="1" indent="-285750" algn="l">
              <a:buFont typeface="+mj-lt"/>
              <a:buAutoNum type="arabicPeriod"/>
            </a:pPr>
            <a:endParaRPr lang="vi-VN" sz="1400" b="0" i="0" dirty="0">
              <a:solidFill>
                <a:srgbClr val="374151"/>
              </a:solidFill>
              <a:effectLst/>
              <a:latin typeface="Söhne"/>
            </a:endParaRPr>
          </a:p>
          <a:p>
            <a:pPr algn="l"/>
            <a:r>
              <a:rPr lang="vi-VN" sz="1700" b="1" i="0" dirty="0">
                <a:solidFill>
                  <a:srgbClr val="374151"/>
                </a:solidFill>
                <a:effectLst/>
                <a:latin typeface="Times New Roman" panose="02020603050405020304" pitchFamily="18" charset="0"/>
                <a:cs typeface="Times New Roman" panose="02020603050405020304" pitchFamily="18" charset="0"/>
              </a:rPr>
              <a:t>Xác Nhận Đơn Hàng:</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vi-VN" sz="1400" b="0" i="0" dirty="0">
                <a:solidFill>
                  <a:srgbClr val="374151"/>
                </a:solidFill>
                <a:effectLst/>
                <a:latin typeface="Times New Roman" panose="02020603050405020304" pitchFamily="18" charset="0"/>
                <a:cs typeface="Times New Roman" panose="02020603050405020304" pitchFamily="18" charset="0"/>
              </a:rPr>
              <a:t>Kiểm tra lại đơn hàng và thông tin thanh toán trước khi xác nhận mua sắm.</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algn="l"/>
            <a:r>
              <a:rPr lang="vi-VN" sz="1700" b="1" i="0" dirty="0">
                <a:solidFill>
                  <a:srgbClr val="374151"/>
                </a:solidFill>
                <a:effectLst/>
                <a:latin typeface="Times New Roman" panose="02020603050405020304" pitchFamily="18" charset="0"/>
                <a:cs typeface="Times New Roman" panose="02020603050405020304" pitchFamily="18" charset="0"/>
              </a:rPr>
              <a:t>Nhận Xác Nhận Đơn Hàng:</a:t>
            </a:r>
            <a:endParaRPr lang="vi-VN" sz="1700" b="0" i="0" dirty="0">
              <a:solidFill>
                <a:srgbClr val="374151"/>
              </a:solidFill>
              <a:effectLst/>
              <a:latin typeface="Times New Roman" panose="02020603050405020304" pitchFamily="18" charset="0"/>
              <a:cs typeface="Times New Roman" panose="02020603050405020304" pitchFamily="18" charset="0"/>
            </a:endParaRPr>
          </a:p>
          <a:p>
            <a:pPr lvl="1" algn="l">
              <a:buFont typeface="+mj-lt"/>
            </a:pPr>
            <a:r>
              <a:rPr lang="vi-VN" sz="1400" b="0" i="0" dirty="0">
                <a:solidFill>
                  <a:srgbClr val="374151"/>
                </a:solidFill>
                <a:effectLst/>
                <a:latin typeface="Times New Roman" panose="02020603050405020304" pitchFamily="18" charset="0"/>
                <a:cs typeface="Times New Roman" panose="02020603050405020304" pitchFamily="18" charset="0"/>
              </a:rPr>
              <a:t>Sau khi thanh toán thành công, bạn sẽ nhận được một</a:t>
            </a:r>
            <a:endParaRPr lang="vi-VN" sz="1400" b="0" i="0" dirty="0">
              <a:solidFill>
                <a:srgbClr val="374151"/>
              </a:solidFill>
              <a:effectLst/>
              <a:latin typeface="Times New Roman" panose="02020603050405020304" pitchFamily="18" charset="0"/>
              <a:cs typeface="Times New Roman" panose="02020603050405020304" pitchFamily="18" charset="0"/>
            </a:endParaRPr>
          </a:p>
          <a:p>
            <a:pPr lvl="1" algn="l">
              <a:buFont typeface="+mj-lt"/>
            </a:pPr>
            <a:r>
              <a:rPr lang="vi-VN" sz="1400" b="0" i="0" dirty="0">
                <a:solidFill>
                  <a:srgbClr val="374151"/>
                </a:solidFill>
                <a:effectLst/>
                <a:latin typeface="Times New Roman" panose="02020603050405020304" pitchFamily="18" charset="0"/>
                <a:cs typeface="Times New Roman" panose="02020603050405020304" pitchFamily="18" charset="0"/>
              </a:rPr>
              <a:t> </a:t>
            </a:r>
            <a:r>
              <a:rPr lang="vi-VN" sz="1400" b="0" i="0" dirty="0" err="1">
                <a:solidFill>
                  <a:srgbClr val="374151"/>
                </a:solidFill>
                <a:effectLst/>
                <a:latin typeface="Times New Roman" panose="02020603050405020304" pitchFamily="18" charset="0"/>
                <a:cs typeface="Times New Roman" panose="02020603050405020304" pitchFamily="18" charset="0"/>
              </a:rPr>
              <a:t>email</a:t>
            </a:r>
            <a:r>
              <a:rPr lang="vi-VN" sz="1400" b="0" i="0" dirty="0">
                <a:solidFill>
                  <a:srgbClr val="374151"/>
                </a:solidFill>
                <a:effectLst/>
                <a:latin typeface="Times New Roman" panose="02020603050405020304" pitchFamily="18" charset="0"/>
                <a:cs typeface="Times New Roman" panose="02020603050405020304" pitchFamily="18" charset="0"/>
              </a:rPr>
              <a:t> xác nhận đơn hàng với thông tin chi tiết.</a:t>
            </a:r>
            <a:endParaRPr lang="vi-VN" sz="1400" b="0" i="0" dirty="0">
              <a:solidFill>
                <a:srgbClr val="374151"/>
              </a:solidFill>
              <a:effectLst/>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p:txBody>
      </p:sp>
      <p:pic>
        <p:nvPicPr>
          <p:cNvPr id="5" name="Hình ảnh 4"/>
          <p:cNvPicPr>
            <a:picLocks noChangeAspect="1"/>
          </p:cNvPicPr>
          <p:nvPr/>
        </p:nvPicPr>
        <p:blipFill>
          <a:blip r:embed="rId1"/>
          <a:stretch>
            <a:fillRect/>
          </a:stretch>
        </p:blipFill>
        <p:spPr>
          <a:xfrm>
            <a:off x="934454" y="1339367"/>
            <a:ext cx="9144000" cy="2190934"/>
          </a:xfrm>
          <a:prstGeom prst="rect">
            <a:avLst/>
          </a:prstGeom>
        </p:spPr>
      </p:pic>
      <p:pic>
        <p:nvPicPr>
          <p:cNvPr id="7" name="Hình ảnh 6"/>
          <p:cNvPicPr>
            <a:picLocks noChangeAspect="1"/>
          </p:cNvPicPr>
          <p:nvPr/>
        </p:nvPicPr>
        <p:blipFill>
          <a:blip r:embed="rId2"/>
          <a:stretch>
            <a:fillRect/>
          </a:stretch>
        </p:blipFill>
        <p:spPr>
          <a:xfrm>
            <a:off x="6948170" y="3689753"/>
            <a:ext cx="4391660" cy="31357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273743" y="0"/>
            <a:ext cx="9144000" cy="352877"/>
          </a:xfrm>
        </p:spPr>
        <p:txBody>
          <a:bodyPr>
            <a:normAutofit fontScale="90000"/>
          </a:bodyPr>
          <a:lstStyle/>
          <a:p>
            <a:r>
              <a:rPr lang="vi-VN" sz="2000" dirty="0"/>
              <a:t>Trang </a:t>
            </a:r>
            <a:r>
              <a:rPr lang="vi-VN" sz="2000" dirty="0" err="1"/>
              <a:t>admin</a:t>
            </a:r>
            <a:endParaRPr lang="vi-VN" sz="2000" dirty="0"/>
          </a:p>
        </p:txBody>
      </p:sp>
      <p:sp>
        <p:nvSpPr>
          <p:cNvPr id="3" name="Tiêu đề phụ 2"/>
          <p:cNvSpPr>
            <a:spLocks noGrp="1"/>
          </p:cNvSpPr>
          <p:nvPr>
            <p:ph type="subTitle" idx="1"/>
          </p:nvPr>
        </p:nvSpPr>
        <p:spPr>
          <a:xfrm>
            <a:off x="-1199951" y="435327"/>
            <a:ext cx="9144000" cy="1655762"/>
          </a:xfrm>
        </p:spPr>
        <p:txBody>
          <a:bodyPr/>
          <a:lstStyle/>
          <a:p>
            <a:r>
              <a:rPr lang="vi-VN" b="0" i="0" dirty="0">
                <a:solidFill>
                  <a:srgbClr val="374151"/>
                </a:solidFill>
                <a:effectLst/>
                <a:latin typeface="Times New Roman" panose="02020603050405020304" pitchFamily="18" charset="0"/>
                <a:cs typeface="Times New Roman" panose="02020603050405020304" pitchFamily="18" charset="0"/>
              </a:rPr>
              <a:t>Quản lý Dễ Dàng với Trang </a:t>
            </a:r>
            <a:r>
              <a:rPr lang="vi-VN" b="0" i="0" dirty="0" err="1">
                <a:solidFill>
                  <a:srgbClr val="374151"/>
                </a:solidFill>
                <a:effectLst/>
                <a:latin typeface="Times New Roman" panose="02020603050405020304" pitchFamily="18" charset="0"/>
                <a:cs typeface="Times New Roman" panose="02020603050405020304" pitchFamily="18" charset="0"/>
              </a:rPr>
              <a:t>Admin</a:t>
            </a:r>
            <a:r>
              <a:rPr lang="vi-VN" b="0" i="0" dirty="0">
                <a:solidFill>
                  <a:srgbClr val="374151"/>
                </a:solidFill>
                <a:effectLst/>
                <a:latin typeface="Times New Roman" panose="02020603050405020304" pitchFamily="18" charset="0"/>
                <a:cs typeface="Times New Roman" panose="02020603050405020304" pitchFamily="18" charset="0"/>
              </a:rPr>
              <a:t> của </a:t>
            </a:r>
            <a:r>
              <a:rPr lang="vi-VN" b="0" i="0" dirty="0" err="1">
                <a:solidFill>
                  <a:srgbClr val="374151"/>
                </a:solidFill>
                <a:effectLst/>
                <a:latin typeface="Times New Roman" panose="02020603050405020304" pitchFamily="18" charset="0"/>
                <a:cs typeface="Times New Roman" panose="02020603050405020304" pitchFamily="18" charset="0"/>
              </a:rPr>
              <a:t>Laragon</a:t>
            </a:r>
            <a:r>
              <a:rPr lang="vi-VN" b="0" i="0" dirty="0">
                <a:solidFill>
                  <a:srgbClr val="374151"/>
                </a:solidFill>
                <a:effectLst/>
                <a:latin typeface="Times New Roman" panose="02020603050405020304" pitchFamily="18" charset="0"/>
                <a:cs typeface="Times New Roman" panose="02020603050405020304" pitchFamily="18" charset="0"/>
              </a:rPr>
              <a:t> </a:t>
            </a:r>
            <a:r>
              <a:rPr lang="vi-VN" b="0" i="0" dirty="0" err="1">
                <a:solidFill>
                  <a:srgbClr val="374151"/>
                </a:solidFill>
                <a:effectLst/>
                <a:latin typeface="Times New Roman" panose="02020603050405020304" pitchFamily="18" charset="0"/>
                <a:cs typeface="Times New Roman" panose="02020603050405020304" pitchFamily="18" charset="0"/>
              </a:rPr>
              <a:t>Shoes</a:t>
            </a:r>
            <a:endParaRPr lang="vi-VN" dirty="0">
              <a:latin typeface="Times New Roman" panose="02020603050405020304" pitchFamily="18" charset="0"/>
              <a:cs typeface="Times New Roman" panose="02020603050405020304" pitchFamily="18" charset="0"/>
            </a:endParaRPr>
          </a:p>
        </p:txBody>
      </p:sp>
      <p:pic>
        <p:nvPicPr>
          <p:cNvPr id="4" name="Hình ảnh 3"/>
          <p:cNvPicPr>
            <a:picLocks noChangeAspect="1"/>
          </p:cNvPicPr>
          <p:nvPr/>
        </p:nvPicPr>
        <p:blipFill>
          <a:blip r:embed="rId1"/>
          <a:stretch>
            <a:fillRect/>
          </a:stretch>
        </p:blipFill>
        <p:spPr>
          <a:xfrm>
            <a:off x="7438731" y="26343"/>
            <a:ext cx="4753269" cy="2863699"/>
          </a:xfrm>
          <a:prstGeom prst="rect">
            <a:avLst/>
          </a:prstGeom>
        </p:spPr>
      </p:pic>
      <p:pic>
        <p:nvPicPr>
          <p:cNvPr id="5" name="Hình ảnh 4"/>
          <p:cNvPicPr>
            <a:picLocks noChangeAspect="1"/>
          </p:cNvPicPr>
          <p:nvPr/>
        </p:nvPicPr>
        <p:blipFill>
          <a:blip r:embed="rId2"/>
          <a:stretch>
            <a:fillRect/>
          </a:stretch>
        </p:blipFill>
        <p:spPr>
          <a:xfrm>
            <a:off x="298383" y="871639"/>
            <a:ext cx="6805061" cy="3029285"/>
          </a:xfrm>
          <a:prstGeom prst="rect">
            <a:avLst/>
          </a:prstGeom>
        </p:spPr>
      </p:pic>
      <p:sp>
        <p:nvSpPr>
          <p:cNvPr id="7" name="Hộp Văn bản 6"/>
          <p:cNvSpPr txBox="1"/>
          <p:nvPr/>
        </p:nvSpPr>
        <p:spPr>
          <a:xfrm>
            <a:off x="7176476" y="3530957"/>
            <a:ext cx="6699182" cy="368300"/>
          </a:xfrm>
          <a:prstGeom prst="rect">
            <a:avLst/>
          </a:prstGeom>
          <a:noFill/>
        </p:spPr>
        <p:txBody>
          <a:bodyPr wrap="square">
            <a:spAutoFit/>
          </a:bodyPr>
          <a:lstStyle/>
          <a:p>
            <a:pPr algn="l"/>
            <a:r>
              <a:rPr lang="vi-VN" b="1" i="0" dirty="0">
                <a:effectLst/>
                <a:latin typeface="Times New Roman" panose="02020603050405020304" pitchFamily="18" charset="0"/>
                <a:cs typeface="Times New Roman" panose="02020603050405020304" pitchFamily="18" charset="0"/>
              </a:rPr>
              <a:t>Quản lý Đơn Hàng</a:t>
            </a:r>
            <a:endParaRPr lang="vi-VN" b="1" i="0" dirty="0">
              <a:effectLst/>
              <a:latin typeface="Times New Roman" panose="02020603050405020304" pitchFamily="18" charset="0"/>
              <a:cs typeface="Times New Roman" panose="02020603050405020304" pitchFamily="18" charset="0"/>
            </a:endParaRPr>
          </a:p>
        </p:txBody>
      </p:sp>
      <p:pic>
        <p:nvPicPr>
          <p:cNvPr id="10" name="Hình ảnh 9"/>
          <p:cNvPicPr>
            <a:picLocks noChangeAspect="1"/>
          </p:cNvPicPr>
          <p:nvPr/>
        </p:nvPicPr>
        <p:blipFill>
          <a:blip r:embed="rId3"/>
          <a:stretch>
            <a:fillRect/>
          </a:stretch>
        </p:blipFill>
        <p:spPr>
          <a:xfrm>
            <a:off x="371807" y="4600216"/>
            <a:ext cx="4986693" cy="2257783"/>
          </a:xfrm>
          <a:prstGeom prst="rect">
            <a:avLst/>
          </a:prstGeom>
        </p:spPr>
      </p:pic>
      <p:pic>
        <p:nvPicPr>
          <p:cNvPr id="11" name="Hình ảnh 10"/>
          <p:cNvPicPr>
            <a:picLocks noChangeAspect="1"/>
          </p:cNvPicPr>
          <p:nvPr/>
        </p:nvPicPr>
        <p:blipFill>
          <a:blip r:embed="rId4"/>
          <a:stretch>
            <a:fillRect/>
          </a:stretch>
        </p:blipFill>
        <p:spPr>
          <a:xfrm>
            <a:off x="6431915" y="4094060"/>
            <a:ext cx="5760085" cy="2763939"/>
          </a:xfrm>
          <a:prstGeom prst="rect">
            <a:avLst/>
          </a:prstGeom>
        </p:spPr>
      </p:pic>
      <p:sp>
        <p:nvSpPr>
          <p:cNvPr id="13" name="Hộp Văn bản 12"/>
          <p:cNvSpPr txBox="1"/>
          <p:nvPr/>
        </p:nvSpPr>
        <p:spPr>
          <a:xfrm>
            <a:off x="472743" y="4066755"/>
            <a:ext cx="7668038" cy="368300"/>
          </a:xfrm>
          <a:prstGeom prst="rect">
            <a:avLst/>
          </a:prstGeom>
          <a:noFill/>
        </p:spPr>
        <p:txBody>
          <a:bodyPr wrap="square">
            <a:spAutoFit/>
          </a:bodyPr>
          <a:lstStyle/>
          <a:p>
            <a:pPr algn="l"/>
            <a:r>
              <a:rPr lang="vi-VN" b="1" i="0" dirty="0">
                <a:effectLst/>
                <a:latin typeface="Times New Roman" panose="02020603050405020304" pitchFamily="18" charset="0"/>
                <a:cs typeface="Times New Roman" panose="02020603050405020304" pitchFamily="18" charset="0"/>
              </a:rPr>
              <a:t>Quản lý Hàng</a:t>
            </a:r>
            <a:endParaRPr lang="vi-VN" b="1"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3236843" y="1043609"/>
            <a:ext cx="9144000" cy="79513"/>
          </a:xfrm>
        </p:spPr>
        <p:txBody>
          <a:bodyPr>
            <a:normAutofit fontScale="90000"/>
          </a:bodyPr>
          <a:lstStyle/>
          <a:p>
            <a:r>
              <a:rPr lang="vi-VN" sz="1800" b="1" dirty="0">
                <a:effectLst/>
                <a:latin typeface="Times New Roman" panose="02020603050405020304" pitchFamily="18" charset="0"/>
                <a:ea typeface="Arial" panose="020B0604020202020204" pitchFamily="34" charset="0"/>
                <a:cs typeface="Times New Roman" panose="02020603050405020304" pitchFamily="18" charset="0"/>
              </a:rPr>
              <a:t>Giao diện quản lý đơn hàng</a:t>
            </a:r>
            <a:br>
              <a:rPr lang="vi-VN" sz="1800" dirty="0">
                <a:effectLst/>
                <a:latin typeface="Arial" panose="020B0604020202020204" pitchFamily="34" charset="0"/>
                <a:ea typeface="Arial" panose="020B0604020202020204" pitchFamily="34" charset="0"/>
                <a:cs typeface="Times New Roman" panose="02020603050405020304" pitchFamily="18" charset="0"/>
              </a:rPr>
            </a:br>
            <a:endParaRPr lang="vi-VN" dirty="0"/>
          </a:p>
        </p:txBody>
      </p:sp>
      <p:sp>
        <p:nvSpPr>
          <p:cNvPr id="3" name="Tiêu đề phụ 2"/>
          <p:cNvSpPr>
            <a:spLocks noGrp="1"/>
          </p:cNvSpPr>
          <p:nvPr>
            <p:ph type="subTitle" idx="1"/>
          </p:nvPr>
        </p:nvSpPr>
        <p:spPr/>
        <p:txBody>
          <a:bodyPr/>
          <a:lstStyle/>
          <a:p>
            <a:endParaRPr lang="vi-VN" dirty="0"/>
          </a:p>
        </p:txBody>
      </p:sp>
      <p:pic>
        <p:nvPicPr>
          <p:cNvPr id="4" name="Hình ảnh 3"/>
          <p:cNvPicPr>
            <a:picLocks noChangeAspect="1"/>
          </p:cNvPicPr>
          <p:nvPr/>
        </p:nvPicPr>
        <p:blipFill>
          <a:blip r:embed="rId1"/>
          <a:stretch>
            <a:fillRect/>
          </a:stretch>
        </p:blipFill>
        <p:spPr>
          <a:xfrm>
            <a:off x="0" y="474511"/>
            <a:ext cx="12192000" cy="6383489"/>
          </a:xfrm>
          <a:prstGeom prst="rect">
            <a:avLst/>
          </a:prstGeom>
        </p:spPr>
      </p:pic>
    </p:spTree>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5607</Words>
  <Application>WPS Presentation</Application>
  <PresentationFormat>Màn hình rộng</PresentationFormat>
  <Paragraphs>177</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Times New Roman</vt:lpstr>
      <vt:lpstr>Söhne</vt:lpstr>
      <vt:lpstr>UTM Scriptina KT</vt:lpstr>
      <vt:lpstr>Symbol</vt:lpstr>
      <vt:lpstr>Microsoft YaHei</vt:lpstr>
      <vt:lpstr>Arial Unicode MS</vt:lpstr>
      <vt:lpstr>Calibri</vt:lpstr>
      <vt:lpstr>Chủ đề Office</vt:lpstr>
      <vt:lpstr>Trang web bán giày Laragon </vt:lpstr>
      <vt:lpstr>Khám phá Phong cách mới với Laragon Shoes</vt:lpstr>
      <vt:lpstr>Giới Thiệu </vt:lpstr>
      <vt:lpstr>Sản Phẩm Nổi Bật </vt:lpstr>
      <vt:lpstr>Các bảng và  quá trình thiết kế</vt:lpstr>
      <vt:lpstr>Hướng dẫn khách hàng cách mua sắm trực tuyến trên trang web Laragon.</vt:lpstr>
      <vt:lpstr>Hướng dẫn khách hàng cách mua sắm trực tuyến trên trang web Laragon.</vt:lpstr>
      <vt:lpstr>Trang admin</vt:lpstr>
      <vt:lpstr>Giao diện quản lý đơn hàng </vt:lpstr>
      <vt:lpstr>Kết Luận </vt:lpstr>
      <vt:lpstr>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Trang web bán giày Laragon </dc:title>
  <dc:creator>Nguyễn Hòa Thành</dc:creator>
  <cp:lastModifiedBy>HThành Ng</cp:lastModifiedBy>
  <cp:revision>12</cp:revision>
  <dcterms:created xsi:type="dcterms:W3CDTF">2024-01-16T15:44:00Z</dcterms:created>
  <dcterms:modified xsi:type="dcterms:W3CDTF">2024-02-28T07:09:38Z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291A22AE4E0144FCAC77DB8C60C1CFEF_12</vt:lpwstr>
  </property>
  <property fmtid="{D5CDD505-2E9C-101B-9397-08002B2CF9AE}" pid="3" name="KSOProductBuildVer">
    <vt:lpwstr>1033-12.2.0.13416</vt:lpwstr>
  </property>
</Properties>
</file>